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2"/>
  </p:notesMasterIdLst>
  <p:sldIdLst>
    <p:sldId id="271" r:id="rId2"/>
    <p:sldId id="311" r:id="rId3"/>
    <p:sldId id="320" r:id="rId4"/>
    <p:sldId id="322" r:id="rId5"/>
    <p:sldId id="321" r:id="rId6"/>
    <p:sldId id="323" r:id="rId7"/>
    <p:sldId id="324" r:id="rId8"/>
    <p:sldId id="325" r:id="rId9"/>
    <p:sldId id="326" r:id="rId10"/>
    <p:sldId id="32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23CCAC7C-4F1F-4AA3-8573-8F833F7C518B}">
          <p14:sldIdLst>
            <p14:sldId id="271"/>
            <p14:sldId id="311"/>
            <p14:sldId id="320"/>
            <p14:sldId id="322"/>
            <p14:sldId id="321"/>
            <p14:sldId id="323"/>
            <p14:sldId id="324"/>
            <p14:sldId id="325"/>
            <p14:sldId id="326"/>
            <p14:sldId id="3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750" autoAdjust="0"/>
  </p:normalViewPr>
  <p:slideViewPr>
    <p:cSldViewPr snapToGrid="0">
      <p:cViewPr varScale="1">
        <p:scale>
          <a:sx n="69" d="100"/>
          <a:sy n="69" d="100"/>
        </p:scale>
        <p:origin x="738" y="60"/>
      </p:cViewPr>
      <p:guideLst/>
    </p:cSldViewPr>
  </p:slideViewPr>
  <p:notesTextViewPr>
    <p:cViewPr>
      <p:scale>
        <a:sx n="3" d="2"/>
        <a:sy n="3" d="2"/>
      </p:scale>
      <p:origin x="0" y="0"/>
    </p:cViewPr>
  </p:notesTextViewPr>
  <p:notesViewPr>
    <p:cSldViewPr snapToGrid="0">
      <p:cViewPr varScale="1">
        <p:scale>
          <a:sx n="66" d="100"/>
          <a:sy n="66" d="100"/>
        </p:scale>
        <p:origin x="2364"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FBABFE-3BAF-4999-9F29-466CAA65F729}" type="datetimeFigureOut">
              <a:rPr lang="en-US" smtClean="0"/>
              <a:t>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5A201-3BAA-4258-B9A1-655E3919E4CA}" type="slidenum">
              <a:rPr lang="en-US" smtClean="0"/>
              <a:t>‹#›</a:t>
            </a:fld>
            <a:endParaRPr lang="en-US"/>
          </a:p>
        </p:txBody>
      </p:sp>
    </p:spTree>
    <p:extLst>
      <p:ext uri="{BB962C8B-B14F-4D97-AF65-F5344CB8AC3E}">
        <p14:creationId xmlns:p14="http://schemas.microsoft.com/office/powerpoint/2010/main" val="2854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D5A201-3BAA-4258-B9A1-655E3919E4CA}" type="slidenum">
              <a:rPr lang="en-US" smtClean="0"/>
              <a:t>1</a:t>
            </a:fld>
            <a:endParaRPr lang="en-US"/>
          </a:p>
        </p:txBody>
      </p:sp>
    </p:spTree>
    <p:extLst>
      <p:ext uri="{BB962C8B-B14F-4D97-AF65-F5344CB8AC3E}">
        <p14:creationId xmlns:p14="http://schemas.microsoft.com/office/powerpoint/2010/main" val="1827434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This means every day you hit submit, an email will be sent to your supervisor alerting them that you have submitted </a:t>
            </a:r>
            <a:r>
              <a:rPr lang="en-US" b="0"/>
              <a:t>time for the day. </a:t>
            </a:r>
            <a:endParaRPr lang="en-US" b="0" dirty="0"/>
          </a:p>
        </p:txBody>
      </p:sp>
      <p:sp>
        <p:nvSpPr>
          <p:cNvPr id="4" name="Slide Number Placeholder 3"/>
          <p:cNvSpPr>
            <a:spLocks noGrp="1"/>
          </p:cNvSpPr>
          <p:nvPr>
            <p:ph type="sldNum" sz="quarter" idx="10"/>
          </p:nvPr>
        </p:nvSpPr>
        <p:spPr/>
        <p:txBody>
          <a:bodyPr/>
          <a:lstStyle/>
          <a:p>
            <a:fld id="{A3D5A201-3BAA-4258-B9A1-655E3919E4CA}" type="slidenum">
              <a:rPr lang="en-US" smtClean="0"/>
              <a:t>10</a:t>
            </a:fld>
            <a:endParaRPr lang="en-US"/>
          </a:p>
        </p:txBody>
      </p:sp>
    </p:spTree>
    <p:extLst>
      <p:ext uri="{BB962C8B-B14F-4D97-AF65-F5344CB8AC3E}">
        <p14:creationId xmlns:p14="http://schemas.microsoft.com/office/powerpoint/2010/main" val="1299165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Come Back to this later</a:t>
            </a:r>
          </a:p>
        </p:txBody>
      </p:sp>
      <p:sp>
        <p:nvSpPr>
          <p:cNvPr id="4" name="Slide Number Placeholder 3"/>
          <p:cNvSpPr>
            <a:spLocks noGrp="1"/>
          </p:cNvSpPr>
          <p:nvPr>
            <p:ph type="sldNum" sz="quarter" idx="10"/>
          </p:nvPr>
        </p:nvSpPr>
        <p:spPr/>
        <p:txBody>
          <a:bodyPr/>
          <a:lstStyle/>
          <a:p>
            <a:fld id="{A3D5A201-3BAA-4258-B9A1-655E3919E4CA}" type="slidenum">
              <a:rPr lang="en-US" smtClean="0"/>
              <a:t>2</a:t>
            </a:fld>
            <a:endParaRPr lang="en-US"/>
          </a:p>
        </p:txBody>
      </p:sp>
    </p:spTree>
    <p:extLst>
      <p:ext uri="{BB962C8B-B14F-4D97-AF65-F5344CB8AC3E}">
        <p14:creationId xmlns:p14="http://schemas.microsoft.com/office/powerpoint/2010/main" val="28077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D5A201-3BAA-4258-B9A1-655E3919E4CA}" type="slidenum">
              <a:rPr lang="en-US" smtClean="0"/>
              <a:t>3</a:t>
            </a:fld>
            <a:endParaRPr lang="en-US"/>
          </a:p>
        </p:txBody>
      </p:sp>
    </p:spTree>
    <p:extLst>
      <p:ext uri="{BB962C8B-B14F-4D97-AF65-F5344CB8AC3E}">
        <p14:creationId xmlns:p14="http://schemas.microsoft.com/office/powerpoint/2010/main" val="363538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D5A201-3BAA-4258-B9A1-655E3919E4CA}" type="slidenum">
              <a:rPr lang="en-US" smtClean="0"/>
              <a:t>4</a:t>
            </a:fld>
            <a:endParaRPr lang="en-US"/>
          </a:p>
        </p:txBody>
      </p:sp>
    </p:spTree>
    <p:extLst>
      <p:ext uri="{BB962C8B-B14F-4D97-AF65-F5344CB8AC3E}">
        <p14:creationId xmlns:p14="http://schemas.microsoft.com/office/powerpoint/2010/main" val="3905193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there are a variety of tiles.  Each person may have a different number of tiles</a:t>
            </a:r>
          </a:p>
          <a:p>
            <a:pPr marL="171450" indent="-171450">
              <a:buFont typeface="Arial" panose="020B0604020202020204" pitchFamily="34" charset="0"/>
              <a:buChar char="•"/>
            </a:pPr>
            <a:r>
              <a:rPr lang="en-US" dirty="0"/>
              <a:t>If you click on the Personal Details tile, you can check your name, address, contact details, emergency contact, etc. </a:t>
            </a:r>
          </a:p>
          <a:p>
            <a:pPr marL="171450" indent="-171450">
              <a:buFont typeface="Arial" panose="020B0604020202020204" pitchFamily="34" charset="0"/>
              <a:buChar char="•"/>
            </a:pPr>
            <a:r>
              <a:rPr lang="en-US" dirty="0"/>
              <a:t>Payroll = wage history, direct deposit information, W-2 info, tax withholding, etc.</a:t>
            </a:r>
          </a:p>
          <a:p>
            <a:pPr marL="171450" indent="-171450">
              <a:buFont typeface="Arial" panose="020B0604020202020204" pitchFamily="34" charset="0"/>
              <a:buChar char="•"/>
            </a:pPr>
            <a:r>
              <a:rPr lang="en-US" dirty="0"/>
              <a:t>Explore the tiles that you have access to after you activate your account.</a:t>
            </a:r>
          </a:p>
          <a:p>
            <a:endParaRPr lang="en-US" dirty="0"/>
          </a:p>
        </p:txBody>
      </p:sp>
      <p:sp>
        <p:nvSpPr>
          <p:cNvPr id="4" name="Slide Number Placeholder 3"/>
          <p:cNvSpPr>
            <a:spLocks noGrp="1"/>
          </p:cNvSpPr>
          <p:nvPr>
            <p:ph type="sldNum" sz="quarter" idx="10"/>
          </p:nvPr>
        </p:nvSpPr>
        <p:spPr/>
        <p:txBody>
          <a:bodyPr/>
          <a:lstStyle/>
          <a:p>
            <a:fld id="{A3D5A201-3BAA-4258-B9A1-655E3919E4CA}" type="slidenum">
              <a:rPr lang="en-US" smtClean="0"/>
              <a:t>5</a:t>
            </a:fld>
            <a:endParaRPr lang="en-US"/>
          </a:p>
        </p:txBody>
      </p:sp>
    </p:spTree>
    <p:extLst>
      <p:ext uri="{BB962C8B-B14F-4D97-AF65-F5344CB8AC3E}">
        <p14:creationId xmlns:p14="http://schemas.microsoft.com/office/powerpoint/2010/main" val="382390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Which </a:t>
            </a:r>
            <a:r>
              <a:rPr lang="en-US" dirty="0"/>
              <a:t>one would be easiest to use when reporting time daily?</a:t>
            </a:r>
          </a:p>
        </p:txBody>
      </p:sp>
      <p:sp>
        <p:nvSpPr>
          <p:cNvPr id="4" name="Slide Number Placeholder 3"/>
          <p:cNvSpPr>
            <a:spLocks noGrp="1"/>
          </p:cNvSpPr>
          <p:nvPr>
            <p:ph type="sldNum" sz="quarter" idx="10"/>
          </p:nvPr>
        </p:nvSpPr>
        <p:spPr/>
        <p:txBody>
          <a:bodyPr/>
          <a:lstStyle/>
          <a:p>
            <a:fld id="{A3D5A201-3BAA-4258-B9A1-655E3919E4CA}" type="slidenum">
              <a:rPr lang="en-US" smtClean="0"/>
              <a:t>6</a:t>
            </a:fld>
            <a:endParaRPr lang="en-US"/>
          </a:p>
        </p:txBody>
      </p:sp>
    </p:spTree>
    <p:extLst>
      <p:ext uri="{BB962C8B-B14F-4D97-AF65-F5344CB8AC3E}">
        <p14:creationId xmlns:p14="http://schemas.microsoft.com/office/powerpoint/2010/main" val="1339862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Reporting </a:t>
            </a:r>
            <a:r>
              <a:rPr lang="en-US" dirty="0"/>
              <a:t>time on a daily basis </a:t>
            </a:r>
            <a:r>
              <a:rPr lang="en-US" sz="1200" b="0" i="0" u="none" strike="noStrike" kern="1200" baseline="0" dirty="0">
                <a:solidFill>
                  <a:schemeClr val="tx1"/>
                </a:solidFill>
                <a:latin typeface="+mn-lt"/>
                <a:ea typeface="+mn-ea"/>
                <a:cs typeface="+mn-cs"/>
              </a:rPr>
              <a:t>helps to ensure accuracy and completeness. </a:t>
            </a:r>
            <a:endParaRPr lang="en-US" b="0" dirty="0"/>
          </a:p>
        </p:txBody>
      </p:sp>
      <p:sp>
        <p:nvSpPr>
          <p:cNvPr id="4" name="Slide Number Placeholder 3"/>
          <p:cNvSpPr>
            <a:spLocks noGrp="1"/>
          </p:cNvSpPr>
          <p:nvPr>
            <p:ph type="sldNum" sz="quarter" idx="10"/>
          </p:nvPr>
        </p:nvSpPr>
        <p:spPr/>
        <p:txBody>
          <a:bodyPr/>
          <a:lstStyle/>
          <a:p>
            <a:fld id="{A3D5A201-3BAA-4258-B9A1-655E3919E4CA}" type="slidenum">
              <a:rPr lang="en-US" smtClean="0"/>
              <a:t>7</a:t>
            </a:fld>
            <a:endParaRPr lang="en-US"/>
          </a:p>
        </p:txBody>
      </p:sp>
    </p:spTree>
    <p:extLst>
      <p:ext uri="{BB962C8B-B14F-4D97-AF65-F5344CB8AC3E}">
        <p14:creationId xmlns:p14="http://schemas.microsoft.com/office/powerpoint/2010/main" val="2981931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Yes!  You can log-in to </a:t>
            </a:r>
            <a:r>
              <a:rPr lang="en-US" dirty="0" err="1"/>
              <a:t>ctcLink</a:t>
            </a:r>
            <a:r>
              <a:rPr lang="en-US" dirty="0"/>
              <a:t> on your mobile device!</a:t>
            </a:r>
            <a:endParaRPr lang="en-US" b="0" dirty="0"/>
          </a:p>
        </p:txBody>
      </p:sp>
      <p:sp>
        <p:nvSpPr>
          <p:cNvPr id="4" name="Slide Number Placeholder 3"/>
          <p:cNvSpPr>
            <a:spLocks noGrp="1"/>
          </p:cNvSpPr>
          <p:nvPr>
            <p:ph type="sldNum" sz="quarter" idx="10"/>
          </p:nvPr>
        </p:nvSpPr>
        <p:spPr/>
        <p:txBody>
          <a:bodyPr/>
          <a:lstStyle/>
          <a:p>
            <a:fld id="{A3D5A201-3BAA-4258-B9A1-655E3919E4CA}" type="slidenum">
              <a:rPr lang="en-US" smtClean="0"/>
              <a:t>8</a:t>
            </a:fld>
            <a:endParaRPr lang="en-US"/>
          </a:p>
        </p:txBody>
      </p:sp>
    </p:spTree>
    <p:extLst>
      <p:ext uri="{BB962C8B-B14F-4D97-AF65-F5344CB8AC3E}">
        <p14:creationId xmlns:p14="http://schemas.microsoft.com/office/powerpoint/2010/main" val="605243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The date appears at the top. Use the arrows to the left and right of the date to go back or forward a day and enter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#1 </a:t>
            </a:r>
            <a:r>
              <a:rPr lang="en-US" sz="1200" dirty="0">
                <a:solidFill>
                  <a:schemeClr val="bg1"/>
                </a:solidFill>
              </a:rPr>
              <a:t>If you have not requested an absence and been approved by your supervisor then there will not be a reporting code available for you to report sick-leave or vacation,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bg1"/>
                </a:solidFill>
              </a:rPr>
              <a:t>#2 </a:t>
            </a:r>
            <a:r>
              <a:rPr lang="en-US" dirty="0">
                <a:solidFill>
                  <a:schemeClr val="bg1"/>
                </a:solidFill>
              </a:rPr>
              <a:t>Most of the time you are reporting one code and your full hours. Sometimes you may be reporting 01 Regular hours worked in addition to sick time or some other absence.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bg1"/>
                </a:solidFill>
              </a:rPr>
              <a:t>#2 if you are reporting 4 hours regular and 4 hours sick, you will repeat steps 1-4 for the same 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bg1"/>
              </a:solidFill>
            </a:endParaRPr>
          </a:p>
          <a:p>
            <a:pPr marL="171450" indent="-171450">
              <a:buFont typeface="Arial" panose="020B0604020202020204" pitchFamily="34" charset="0"/>
              <a:buChar char="•"/>
            </a:pPr>
            <a:endParaRPr lang="en-US" b="0" dirty="0"/>
          </a:p>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10"/>
          </p:nvPr>
        </p:nvSpPr>
        <p:spPr/>
        <p:txBody>
          <a:bodyPr/>
          <a:lstStyle/>
          <a:p>
            <a:fld id="{A3D5A201-3BAA-4258-B9A1-655E3919E4CA}" type="slidenum">
              <a:rPr lang="en-US" smtClean="0"/>
              <a:t>9</a:t>
            </a:fld>
            <a:endParaRPr lang="en-US"/>
          </a:p>
        </p:txBody>
      </p:sp>
    </p:spTree>
    <p:extLst>
      <p:ext uri="{BB962C8B-B14F-4D97-AF65-F5344CB8AC3E}">
        <p14:creationId xmlns:p14="http://schemas.microsoft.com/office/powerpoint/2010/main" val="3477062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0750656-01C6-4525-9992-C7CEA2FC59C5}"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90F00-8B7B-4ADC-B712-7AA532F4C40C}"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8329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50656-01C6-4525-9992-C7CEA2FC59C5}"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1785863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50656-01C6-4525-9992-C7CEA2FC59C5}"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90F00-8B7B-4ADC-B712-7AA532F4C40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1939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50656-01C6-4525-9992-C7CEA2FC59C5}"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121520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50656-01C6-4525-9992-C7CEA2FC59C5}"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90F00-8B7B-4ADC-B712-7AA532F4C40C}" type="slidenum">
              <a:rPr lang="en-US" smtClean="0"/>
              <a:t>‹#›</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0126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750656-01C6-4525-9992-C7CEA2FC59C5}"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769720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750656-01C6-4525-9992-C7CEA2FC59C5}" type="datetimeFigureOut">
              <a:rPr lang="en-US" smtClean="0"/>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2645394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750656-01C6-4525-9992-C7CEA2FC59C5}" type="datetimeFigureOut">
              <a:rPr lang="en-US" smtClean="0"/>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29773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50656-01C6-4525-9992-C7CEA2FC59C5}" type="datetimeFigureOut">
              <a:rPr lang="en-US" smtClean="0"/>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218364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750656-01C6-4525-9992-C7CEA2FC59C5}"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90F00-8B7B-4ADC-B712-7AA532F4C40C}" type="slidenum">
              <a:rPr lang="en-US" smtClean="0"/>
              <a:t>‹#›</a:t>
            </a:fld>
            <a:endParaRPr lang="en-US"/>
          </a:p>
        </p:txBody>
      </p:sp>
    </p:spTree>
    <p:extLst>
      <p:ext uri="{BB962C8B-B14F-4D97-AF65-F5344CB8AC3E}">
        <p14:creationId xmlns:p14="http://schemas.microsoft.com/office/powerpoint/2010/main" val="521184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750656-01C6-4525-9992-C7CEA2FC59C5}"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90F00-8B7B-4ADC-B712-7AA532F4C40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304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0750656-01C6-4525-9992-C7CEA2FC59C5}" type="datetimeFigureOut">
              <a:rPr lang="en-US" smtClean="0"/>
              <a:t>2/1/2021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8690F00-8B7B-4ADC-B712-7AA532F4C40C}"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561156"/>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ateway.ctclink.u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51770" y="222889"/>
            <a:ext cx="10004190" cy="1017188"/>
          </a:xfrm>
        </p:spPr>
        <p:txBody>
          <a:bodyPr>
            <a:normAutofit/>
          </a:bodyPr>
          <a:lstStyle/>
          <a:p>
            <a:r>
              <a:rPr lang="en-US" dirty="0">
                <a:solidFill>
                  <a:schemeClr val="bg1"/>
                </a:solidFill>
              </a:rPr>
              <a:t>Welcome!  </a:t>
            </a:r>
            <a:r>
              <a:rPr lang="en-US" dirty="0" err="1">
                <a:solidFill>
                  <a:schemeClr val="bg1"/>
                </a:solidFill>
              </a:rPr>
              <a:t>ctcLink</a:t>
            </a:r>
            <a:r>
              <a:rPr lang="en-US" dirty="0">
                <a:solidFill>
                  <a:schemeClr val="bg1"/>
                </a:solidFill>
              </a:rPr>
              <a:t> Time and Leave training! </a:t>
            </a:r>
          </a:p>
        </p:txBody>
      </p:sp>
      <p:pic>
        <p:nvPicPr>
          <p:cNvPr id="8" name="Picture 7">
            <a:extLst>
              <a:ext uri="{FF2B5EF4-FFF2-40B4-BE49-F238E27FC236}">
                <a16:creationId xmlns:a16="http://schemas.microsoft.com/office/drawing/2014/main" id="{77E1E3FB-AEEF-4EC0-AAAE-5FC4456766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651" y="1891431"/>
            <a:ext cx="6728445" cy="4496844"/>
          </a:xfrm>
          <a:prstGeom prst="rect">
            <a:avLst/>
          </a:prstGeom>
        </p:spPr>
      </p:pic>
      <p:sp>
        <p:nvSpPr>
          <p:cNvPr id="9" name="Rectangle 8">
            <a:extLst>
              <a:ext uri="{FF2B5EF4-FFF2-40B4-BE49-F238E27FC236}">
                <a16:creationId xmlns:a16="http://schemas.microsoft.com/office/drawing/2014/main" id="{FBF9AF4A-66C0-4841-A95B-9F87DC664825}"/>
              </a:ext>
            </a:extLst>
          </p:cNvPr>
          <p:cNvSpPr/>
          <p:nvPr/>
        </p:nvSpPr>
        <p:spPr>
          <a:xfrm>
            <a:off x="5787025" y="6116386"/>
            <a:ext cx="1390425" cy="2468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0">
            <a:extLst>
              <a:ext uri="{FF2B5EF4-FFF2-40B4-BE49-F238E27FC236}">
                <a16:creationId xmlns:a16="http://schemas.microsoft.com/office/drawing/2014/main" id="{1F9D54F3-AF45-4B62-8D56-0AE3B2ACC596}"/>
              </a:ext>
            </a:extLst>
          </p:cNvPr>
          <p:cNvSpPr>
            <a:spLocks noGrp="1"/>
          </p:cNvSpPr>
          <p:nvPr>
            <p:ph idx="1"/>
          </p:nvPr>
        </p:nvSpPr>
        <p:spPr>
          <a:xfrm>
            <a:off x="7841293" y="2286000"/>
            <a:ext cx="2902908" cy="4023360"/>
          </a:xfrm>
        </p:spPr>
        <p:txBody>
          <a:bodyPr/>
          <a:lstStyle/>
          <a:p>
            <a:endParaRPr lang="en-US" dirty="0"/>
          </a:p>
        </p:txBody>
      </p:sp>
    </p:spTree>
    <p:extLst>
      <p:ext uri="{BB962C8B-B14F-4D97-AF65-F5344CB8AC3E}">
        <p14:creationId xmlns:p14="http://schemas.microsoft.com/office/powerpoint/2010/main" val="561427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5641"/>
            <a:ext cx="9853878" cy="1325563"/>
          </a:xfrm>
        </p:spPr>
        <p:txBody>
          <a:bodyPr/>
          <a:lstStyle/>
          <a:p>
            <a:r>
              <a:rPr lang="en-US" dirty="0">
                <a:solidFill>
                  <a:schemeClr val="bg1"/>
                </a:solidFill>
              </a:rPr>
              <a:t>Report Time Tile</a:t>
            </a:r>
          </a:p>
        </p:txBody>
      </p:sp>
      <p:sp>
        <p:nvSpPr>
          <p:cNvPr id="6" name="Content Placeholder 5">
            <a:extLst>
              <a:ext uri="{FF2B5EF4-FFF2-40B4-BE49-F238E27FC236}">
                <a16:creationId xmlns:a16="http://schemas.microsoft.com/office/drawing/2014/main" id="{F212C307-5E42-48E6-BDE9-85B646DF1C9E}"/>
              </a:ext>
            </a:extLst>
          </p:cNvPr>
          <p:cNvSpPr>
            <a:spLocks noGrp="1"/>
          </p:cNvSpPr>
          <p:nvPr>
            <p:ph idx="1"/>
          </p:nvPr>
        </p:nvSpPr>
        <p:spPr>
          <a:xfrm>
            <a:off x="1005625" y="971550"/>
            <a:ext cx="10384709" cy="1943100"/>
          </a:xfrm>
        </p:spPr>
        <p:txBody>
          <a:bodyPr>
            <a:noAutofit/>
          </a:bodyPr>
          <a:lstStyle/>
          <a:p>
            <a:r>
              <a:rPr lang="en-US" sz="3200" dirty="0">
                <a:solidFill>
                  <a:schemeClr val="bg1"/>
                </a:solidFill>
              </a:rPr>
              <a:t>* Note: each day you enter time your supervisor will be notified and can go and approve time.</a:t>
            </a:r>
          </a:p>
          <a:p>
            <a:r>
              <a:rPr lang="en-US" sz="3200" dirty="0">
                <a:solidFill>
                  <a:schemeClr val="bg1"/>
                </a:solidFill>
              </a:rPr>
              <a:t>* There is no “SAVE” for later option!  </a:t>
            </a:r>
          </a:p>
        </p:txBody>
      </p:sp>
      <p:pic>
        <p:nvPicPr>
          <p:cNvPr id="4" name="Picture 3">
            <a:extLst>
              <a:ext uri="{FF2B5EF4-FFF2-40B4-BE49-F238E27FC236}">
                <a16:creationId xmlns:a16="http://schemas.microsoft.com/office/drawing/2014/main" id="{19C2B00D-D5B6-4670-8C17-3D601F9A0C4E}"/>
              </a:ext>
            </a:extLst>
          </p:cNvPr>
          <p:cNvPicPr>
            <a:picLocks noChangeAspect="1"/>
          </p:cNvPicPr>
          <p:nvPr/>
        </p:nvPicPr>
        <p:blipFill>
          <a:blip r:embed="rId3"/>
          <a:stretch>
            <a:fillRect/>
          </a:stretch>
        </p:blipFill>
        <p:spPr>
          <a:xfrm>
            <a:off x="904536" y="2914650"/>
            <a:ext cx="10637949" cy="3883623"/>
          </a:xfrm>
          <a:prstGeom prst="rect">
            <a:avLst/>
          </a:prstGeom>
        </p:spPr>
      </p:pic>
    </p:spTree>
    <p:extLst>
      <p:ext uri="{BB962C8B-B14F-4D97-AF65-F5344CB8AC3E}">
        <p14:creationId xmlns:p14="http://schemas.microsoft.com/office/powerpoint/2010/main" val="2232715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2082" y="222889"/>
            <a:ext cx="9853878" cy="1325563"/>
          </a:xfrm>
        </p:spPr>
        <p:txBody>
          <a:bodyPr/>
          <a:lstStyle/>
          <a:p>
            <a:r>
              <a:rPr lang="en-US" dirty="0">
                <a:solidFill>
                  <a:schemeClr val="bg1"/>
                </a:solidFill>
              </a:rPr>
              <a:t>Topics to be covered:</a:t>
            </a:r>
          </a:p>
        </p:txBody>
      </p:sp>
      <p:sp>
        <p:nvSpPr>
          <p:cNvPr id="3" name="Content Placeholder 2"/>
          <p:cNvSpPr>
            <a:spLocks noGrp="1"/>
          </p:cNvSpPr>
          <p:nvPr>
            <p:ph idx="1"/>
          </p:nvPr>
        </p:nvSpPr>
        <p:spPr>
          <a:xfrm>
            <a:off x="1224280" y="1310456"/>
            <a:ext cx="9743440" cy="4496752"/>
          </a:xfrm>
        </p:spPr>
        <p:txBody>
          <a:bodyPr>
            <a:noAutofit/>
          </a:bodyPr>
          <a:lstStyle/>
          <a:p>
            <a:pPr marL="742950" indent="-742950">
              <a:buFont typeface="+mj-lt"/>
              <a:buAutoNum type="arabicPeriod"/>
            </a:pPr>
            <a:r>
              <a:rPr lang="en-US" sz="3600" dirty="0" smtClean="0">
                <a:solidFill>
                  <a:schemeClr val="bg1"/>
                </a:solidFill>
              </a:rPr>
              <a:t>Entering </a:t>
            </a:r>
            <a:r>
              <a:rPr lang="en-US" sz="3600" dirty="0">
                <a:solidFill>
                  <a:schemeClr val="bg1"/>
                </a:solidFill>
              </a:rPr>
              <a:t>Time</a:t>
            </a:r>
          </a:p>
          <a:p>
            <a:pPr marL="742950" indent="-742950">
              <a:buFont typeface="+mj-lt"/>
              <a:buAutoNum type="arabicPeriod"/>
            </a:pPr>
            <a:r>
              <a:rPr lang="en-US" sz="3600" dirty="0">
                <a:solidFill>
                  <a:schemeClr val="bg1"/>
                </a:solidFill>
              </a:rPr>
              <a:t>Potential Questions about Entering Time</a:t>
            </a:r>
          </a:p>
          <a:p>
            <a:pPr marL="742950" indent="-742950">
              <a:buFont typeface="+mj-lt"/>
              <a:buAutoNum type="arabicPeriod"/>
            </a:pPr>
            <a:r>
              <a:rPr lang="en-US" sz="3600" dirty="0">
                <a:solidFill>
                  <a:schemeClr val="bg1"/>
                </a:solidFill>
              </a:rPr>
              <a:t>Entering Leave</a:t>
            </a:r>
          </a:p>
          <a:p>
            <a:pPr marL="742950" indent="-742950">
              <a:buFont typeface="+mj-lt"/>
              <a:buAutoNum type="arabicPeriod"/>
            </a:pPr>
            <a:r>
              <a:rPr lang="en-US" sz="3600" dirty="0">
                <a:solidFill>
                  <a:schemeClr val="bg1"/>
                </a:solidFill>
              </a:rPr>
              <a:t>Potential Questions about Entering </a:t>
            </a:r>
            <a:r>
              <a:rPr lang="en-US" sz="3600" dirty="0" smtClean="0">
                <a:solidFill>
                  <a:schemeClr val="bg1"/>
                </a:solidFill>
              </a:rPr>
              <a:t>Leave</a:t>
            </a:r>
            <a:endParaRPr lang="en-US" sz="3600" dirty="0">
              <a:solidFill>
                <a:schemeClr val="bg1"/>
              </a:solidFill>
            </a:endParaRPr>
          </a:p>
        </p:txBody>
      </p:sp>
    </p:spTree>
    <p:extLst>
      <p:ext uri="{BB962C8B-B14F-4D97-AF65-F5344CB8AC3E}">
        <p14:creationId xmlns:p14="http://schemas.microsoft.com/office/powerpoint/2010/main" val="2595748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60051"/>
            <a:ext cx="9853878" cy="1325563"/>
          </a:xfrm>
        </p:spPr>
        <p:txBody>
          <a:bodyPr/>
          <a:lstStyle/>
          <a:p>
            <a:r>
              <a:rPr lang="en-US" dirty="0">
                <a:solidFill>
                  <a:schemeClr val="bg1"/>
                </a:solidFill>
              </a:rPr>
              <a:t>Employee Self-Serve to Time</a:t>
            </a:r>
          </a:p>
        </p:txBody>
      </p:sp>
      <p:sp>
        <p:nvSpPr>
          <p:cNvPr id="3" name="Content Placeholder 2"/>
          <p:cNvSpPr>
            <a:spLocks noGrp="1"/>
          </p:cNvSpPr>
          <p:nvPr>
            <p:ph idx="1"/>
          </p:nvPr>
        </p:nvSpPr>
        <p:spPr>
          <a:xfrm>
            <a:off x="926926" y="1310456"/>
            <a:ext cx="5336089" cy="4496752"/>
          </a:xfrm>
        </p:spPr>
        <p:txBody>
          <a:bodyPr>
            <a:noAutofit/>
          </a:bodyPr>
          <a:lstStyle/>
          <a:p>
            <a:pPr marL="0" indent="0">
              <a:buNone/>
            </a:pPr>
            <a:r>
              <a:rPr lang="en-US" sz="3200" dirty="0" smtClean="0">
                <a:solidFill>
                  <a:schemeClr val="bg1"/>
                </a:solidFill>
              </a:rPr>
              <a:t>GO </a:t>
            </a:r>
            <a:r>
              <a:rPr lang="en-US" sz="3200" dirty="0">
                <a:solidFill>
                  <a:schemeClr val="bg1"/>
                </a:solidFill>
              </a:rPr>
              <a:t>TO THE LOG-IN PAGE:     </a:t>
            </a:r>
            <a:r>
              <a:rPr lang="en-US" sz="3200" dirty="0">
                <a:solidFill>
                  <a:schemeClr val="bg1"/>
                </a:solidFill>
                <a:hlinkClick r:id="rId3"/>
              </a:rPr>
              <a:t>https://gateway.ctclink.us/</a:t>
            </a:r>
            <a:endParaRPr lang="en-US" sz="3200" dirty="0">
              <a:solidFill>
                <a:schemeClr val="bg1"/>
              </a:solidFill>
            </a:endParaRPr>
          </a:p>
          <a:p>
            <a:r>
              <a:rPr lang="en-US" sz="3200" dirty="0">
                <a:solidFill>
                  <a:schemeClr val="bg1"/>
                </a:solidFill>
              </a:rPr>
              <a:t>* Enter your new </a:t>
            </a:r>
            <a:r>
              <a:rPr lang="en-US" sz="3200" dirty="0" err="1">
                <a:solidFill>
                  <a:schemeClr val="bg1"/>
                </a:solidFill>
              </a:rPr>
              <a:t>ctcLink</a:t>
            </a:r>
            <a:r>
              <a:rPr lang="en-US" sz="3200" dirty="0">
                <a:solidFill>
                  <a:schemeClr val="bg1"/>
                </a:solidFill>
              </a:rPr>
              <a:t> ID</a:t>
            </a:r>
          </a:p>
          <a:p>
            <a:r>
              <a:rPr lang="en-US" sz="3200" dirty="0">
                <a:solidFill>
                  <a:schemeClr val="bg1"/>
                </a:solidFill>
              </a:rPr>
              <a:t>* Enter </a:t>
            </a:r>
            <a:r>
              <a:rPr lang="en-US" sz="3200" dirty="0" smtClean="0">
                <a:solidFill>
                  <a:schemeClr val="bg1"/>
                </a:solidFill>
              </a:rPr>
              <a:t>your </a:t>
            </a:r>
            <a:r>
              <a:rPr lang="en-US" sz="3200" dirty="0">
                <a:solidFill>
                  <a:schemeClr val="bg1"/>
                </a:solidFill>
              </a:rPr>
              <a:t>password</a:t>
            </a:r>
          </a:p>
          <a:p>
            <a:pPr marL="173736" lvl="1" indent="0">
              <a:buNone/>
            </a:pPr>
            <a:r>
              <a:rPr lang="en-US" sz="2400" dirty="0">
                <a:solidFill>
                  <a:schemeClr val="bg1"/>
                </a:solidFill>
              </a:rPr>
              <a:t>    </a:t>
            </a:r>
          </a:p>
          <a:p>
            <a:pPr marL="173736" lvl="1" indent="0">
              <a:buNone/>
            </a:pPr>
            <a:endParaRPr lang="en-US" sz="2400" dirty="0">
              <a:solidFill>
                <a:schemeClr val="bg1"/>
              </a:solidFill>
            </a:endParaRPr>
          </a:p>
        </p:txBody>
      </p:sp>
      <p:pic>
        <p:nvPicPr>
          <p:cNvPr id="5" name="Picture 4">
            <a:extLst>
              <a:ext uri="{FF2B5EF4-FFF2-40B4-BE49-F238E27FC236}">
                <a16:creationId xmlns:a16="http://schemas.microsoft.com/office/drawing/2014/main" id="{C64E23AB-6E0B-4FAC-AB7E-4BCBE1685938}"/>
              </a:ext>
            </a:extLst>
          </p:cNvPr>
          <p:cNvPicPr>
            <a:picLocks noChangeAspect="1"/>
          </p:cNvPicPr>
          <p:nvPr/>
        </p:nvPicPr>
        <p:blipFill>
          <a:blip r:embed="rId4"/>
          <a:stretch>
            <a:fillRect/>
          </a:stretch>
        </p:blipFill>
        <p:spPr>
          <a:xfrm>
            <a:off x="7688456" y="450954"/>
            <a:ext cx="3853304" cy="6244485"/>
          </a:xfrm>
          <a:prstGeom prst="rect">
            <a:avLst/>
          </a:prstGeom>
        </p:spPr>
      </p:pic>
      <p:sp>
        <p:nvSpPr>
          <p:cNvPr id="6" name="Arrow: Right 5">
            <a:extLst>
              <a:ext uri="{FF2B5EF4-FFF2-40B4-BE49-F238E27FC236}">
                <a16:creationId xmlns:a16="http://schemas.microsoft.com/office/drawing/2014/main" id="{3CB3709C-FD25-4D88-BF87-CC46EF83DEF8}"/>
              </a:ext>
            </a:extLst>
          </p:cNvPr>
          <p:cNvSpPr/>
          <p:nvPr/>
        </p:nvSpPr>
        <p:spPr>
          <a:xfrm>
            <a:off x="6908800" y="2499360"/>
            <a:ext cx="1239520" cy="3149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DF0F8AB9-D8A2-4448-8A05-65847A04EF7C}"/>
              </a:ext>
            </a:extLst>
          </p:cNvPr>
          <p:cNvPicPr>
            <a:picLocks noChangeAspect="1"/>
          </p:cNvPicPr>
          <p:nvPr/>
        </p:nvPicPr>
        <p:blipFill>
          <a:blip r:embed="rId5"/>
          <a:stretch>
            <a:fillRect/>
          </a:stretch>
        </p:blipFill>
        <p:spPr>
          <a:xfrm>
            <a:off x="6908800" y="3372888"/>
            <a:ext cx="1268078" cy="371888"/>
          </a:xfrm>
          <a:prstGeom prst="rect">
            <a:avLst/>
          </a:prstGeom>
        </p:spPr>
      </p:pic>
    </p:spTree>
    <p:extLst>
      <p:ext uri="{BB962C8B-B14F-4D97-AF65-F5344CB8AC3E}">
        <p14:creationId xmlns:p14="http://schemas.microsoft.com/office/powerpoint/2010/main" val="1324103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60051"/>
            <a:ext cx="9853878" cy="1325563"/>
          </a:xfrm>
        </p:spPr>
        <p:txBody>
          <a:bodyPr/>
          <a:lstStyle/>
          <a:p>
            <a:r>
              <a:rPr lang="en-US" dirty="0">
                <a:solidFill>
                  <a:schemeClr val="bg1"/>
                </a:solidFill>
              </a:rPr>
              <a:t>Employee Self-Serve to Time</a:t>
            </a:r>
          </a:p>
        </p:txBody>
      </p:sp>
      <p:sp>
        <p:nvSpPr>
          <p:cNvPr id="3" name="Content Placeholder 2"/>
          <p:cNvSpPr>
            <a:spLocks noGrp="1"/>
          </p:cNvSpPr>
          <p:nvPr>
            <p:ph idx="1"/>
          </p:nvPr>
        </p:nvSpPr>
        <p:spPr>
          <a:xfrm>
            <a:off x="368127" y="2034064"/>
            <a:ext cx="4122594" cy="4496752"/>
          </a:xfrm>
        </p:spPr>
        <p:txBody>
          <a:bodyPr>
            <a:noAutofit/>
          </a:bodyPr>
          <a:lstStyle/>
          <a:p>
            <a:pPr marL="516636" lvl="1" indent="-342900"/>
            <a:r>
              <a:rPr lang="en-US" sz="2400" dirty="0">
                <a:solidFill>
                  <a:schemeClr val="bg1"/>
                </a:solidFill>
              </a:rPr>
              <a:t>After hitting “Sign In”, you should arrive at a page like this.</a:t>
            </a:r>
          </a:p>
          <a:p>
            <a:pPr marL="516636" lvl="1" indent="-342900"/>
            <a:r>
              <a:rPr lang="en-US" sz="2400" dirty="0">
                <a:solidFill>
                  <a:schemeClr val="bg1"/>
                </a:solidFill>
              </a:rPr>
              <a:t>Click on “HCM” at the top </a:t>
            </a:r>
          </a:p>
          <a:p>
            <a:pPr marL="173736" lvl="1" indent="0">
              <a:buNone/>
            </a:pPr>
            <a:r>
              <a:rPr lang="en-US" sz="2400" dirty="0">
                <a:solidFill>
                  <a:schemeClr val="bg1"/>
                </a:solidFill>
              </a:rPr>
              <a:t>    right of the page.</a:t>
            </a:r>
          </a:p>
          <a:p>
            <a:pPr marL="173736" lvl="1" indent="0">
              <a:buNone/>
            </a:pPr>
            <a:r>
              <a:rPr lang="en-US" sz="2400" dirty="0">
                <a:solidFill>
                  <a:schemeClr val="bg1"/>
                </a:solidFill>
              </a:rPr>
              <a:t>		OR</a:t>
            </a:r>
          </a:p>
          <a:p>
            <a:pPr marL="516636" lvl="1" indent="-342900"/>
            <a:r>
              <a:rPr lang="en-US" sz="2400" dirty="0">
                <a:solidFill>
                  <a:schemeClr val="bg1"/>
                </a:solidFill>
              </a:rPr>
              <a:t>Click on the bar “HCM Self </a:t>
            </a:r>
          </a:p>
          <a:p>
            <a:pPr marL="173736" lvl="1" indent="0">
              <a:buNone/>
            </a:pPr>
            <a:r>
              <a:rPr lang="en-US" sz="2400" dirty="0">
                <a:solidFill>
                  <a:schemeClr val="bg1"/>
                </a:solidFill>
              </a:rPr>
              <a:t>    Service” at the left.</a:t>
            </a:r>
          </a:p>
          <a:p>
            <a:pPr marL="516636" lvl="1" indent="-342900"/>
            <a:r>
              <a:rPr lang="en-US" sz="2400" dirty="0">
                <a:solidFill>
                  <a:schemeClr val="bg1"/>
                </a:solidFill>
              </a:rPr>
              <a:t>“HCM” stands for </a:t>
            </a:r>
          </a:p>
          <a:p>
            <a:pPr marL="173736" lvl="1" indent="0">
              <a:buNone/>
            </a:pPr>
            <a:r>
              <a:rPr lang="en-US" sz="2400" dirty="0">
                <a:solidFill>
                  <a:schemeClr val="bg1"/>
                </a:solidFill>
              </a:rPr>
              <a:t>     Human Capital    </a:t>
            </a:r>
          </a:p>
          <a:p>
            <a:pPr marL="173736" lvl="1" indent="0">
              <a:buNone/>
            </a:pPr>
            <a:r>
              <a:rPr lang="en-US" sz="2400" dirty="0">
                <a:solidFill>
                  <a:schemeClr val="bg1"/>
                </a:solidFill>
              </a:rPr>
              <a:t>    Management</a:t>
            </a:r>
          </a:p>
          <a:p>
            <a:pPr marL="173736" lvl="1" indent="0">
              <a:buNone/>
            </a:pPr>
            <a:r>
              <a:rPr lang="en-US" sz="2400" dirty="0">
                <a:solidFill>
                  <a:schemeClr val="bg1"/>
                </a:solidFill>
              </a:rPr>
              <a:t>     </a:t>
            </a:r>
          </a:p>
          <a:p>
            <a:pPr marL="516636" lvl="1" indent="-342900"/>
            <a:endParaRPr lang="en-US" sz="2400" dirty="0">
              <a:solidFill>
                <a:schemeClr val="bg1"/>
              </a:solidFill>
            </a:endParaRPr>
          </a:p>
          <a:p>
            <a:pPr marL="173736" lvl="1" indent="0">
              <a:buNone/>
            </a:pPr>
            <a:endParaRPr lang="en-US" sz="2400" dirty="0">
              <a:solidFill>
                <a:schemeClr val="bg1"/>
              </a:solidFill>
            </a:endParaRPr>
          </a:p>
          <a:p>
            <a:pPr marL="173736" lvl="1" indent="0">
              <a:buNone/>
            </a:pPr>
            <a:endParaRPr lang="en-US" sz="2400" dirty="0">
              <a:solidFill>
                <a:schemeClr val="bg1"/>
              </a:solidFill>
            </a:endParaRPr>
          </a:p>
        </p:txBody>
      </p:sp>
      <p:pic>
        <p:nvPicPr>
          <p:cNvPr id="4" name="Picture 3">
            <a:extLst>
              <a:ext uri="{FF2B5EF4-FFF2-40B4-BE49-F238E27FC236}">
                <a16:creationId xmlns:a16="http://schemas.microsoft.com/office/drawing/2014/main" id="{E865E26F-7AFB-4AC3-934D-BCB68617A13F}"/>
              </a:ext>
            </a:extLst>
          </p:cNvPr>
          <p:cNvPicPr>
            <a:picLocks noChangeAspect="1"/>
          </p:cNvPicPr>
          <p:nvPr/>
        </p:nvPicPr>
        <p:blipFill>
          <a:blip r:embed="rId3"/>
          <a:stretch>
            <a:fillRect/>
          </a:stretch>
        </p:blipFill>
        <p:spPr>
          <a:xfrm>
            <a:off x="4775200" y="1684144"/>
            <a:ext cx="7074600" cy="4909695"/>
          </a:xfrm>
          <a:prstGeom prst="rect">
            <a:avLst/>
          </a:prstGeom>
        </p:spPr>
      </p:pic>
      <p:sp>
        <p:nvSpPr>
          <p:cNvPr id="8" name="Oval 7">
            <a:extLst>
              <a:ext uri="{FF2B5EF4-FFF2-40B4-BE49-F238E27FC236}">
                <a16:creationId xmlns:a16="http://schemas.microsoft.com/office/drawing/2014/main" id="{E2299FF0-ECC6-423C-8143-4CB6ED48D63F}"/>
              </a:ext>
            </a:extLst>
          </p:cNvPr>
          <p:cNvSpPr/>
          <p:nvPr/>
        </p:nvSpPr>
        <p:spPr>
          <a:xfrm>
            <a:off x="8950960" y="1757680"/>
            <a:ext cx="457200" cy="2844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7197ABFA-802A-4766-AE4E-26EA2D26564B}"/>
              </a:ext>
            </a:extLst>
          </p:cNvPr>
          <p:cNvSpPr/>
          <p:nvPr/>
        </p:nvSpPr>
        <p:spPr>
          <a:xfrm>
            <a:off x="8087360" y="1757680"/>
            <a:ext cx="772160" cy="2844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BBD77B3-C89F-4245-9F6A-0973FE39D373}"/>
              </a:ext>
            </a:extLst>
          </p:cNvPr>
          <p:cNvSpPr/>
          <p:nvPr/>
        </p:nvSpPr>
        <p:spPr>
          <a:xfrm>
            <a:off x="4968240" y="3840480"/>
            <a:ext cx="2082800" cy="386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BAEBA28F-3A0F-415E-8B54-E52D9779E390}"/>
              </a:ext>
            </a:extLst>
          </p:cNvPr>
          <p:cNvSpPr/>
          <p:nvPr/>
        </p:nvSpPr>
        <p:spPr>
          <a:xfrm>
            <a:off x="3972560" y="3921760"/>
            <a:ext cx="965200" cy="2946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7935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19411"/>
            <a:ext cx="9853878" cy="1325563"/>
          </a:xfrm>
        </p:spPr>
        <p:txBody>
          <a:bodyPr/>
          <a:lstStyle/>
          <a:p>
            <a:r>
              <a:rPr lang="en-US" dirty="0">
                <a:solidFill>
                  <a:schemeClr val="bg1"/>
                </a:solidFill>
              </a:rPr>
              <a:t>Employee Self-Serve to Time</a:t>
            </a:r>
          </a:p>
        </p:txBody>
      </p:sp>
      <p:sp>
        <p:nvSpPr>
          <p:cNvPr id="3" name="Content Placeholder 2"/>
          <p:cNvSpPr>
            <a:spLocks noGrp="1"/>
          </p:cNvSpPr>
          <p:nvPr>
            <p:ph idx="1"/>
          </p:nvPr>
        </p:nvSpPr>
        <p:spPr>
          <a:xfrm>
            <a:off x="926926" y="1148080"/>
            <a:ext cx="8105314" cy="1487939"/>
          </a:xfrm>
        </p:spPr>
        <p:txBody>
          <a:bodyPr>
            <a:noAutofit/>
          </a:bodyPr>
          <a:lstStyle/>
          <a:p>
            <a:pPr marL="516636" lvl="1" indent="-342900"/>
            <a:r>
              <a:rPr lang="en-US" sz="2800" dirty="0">
                <a:solidFill>
                  <a:schemeClr val="bg1"/>
                </a:solidFill>
              </a:rPr>
              <a:t>After clicking on HCM, a page like this will open</a:t>
            </a:r>
          </a:p>
          <a:p>
            <a:pPr marL="516636" lvl="1" indent="-342900"/>
            <a:r>
              <a:rPr lang="en-US" sz="2800" dirty="0">
                <a:solidFill>
                  <a:schemeClr val="bg1"/>
                </a:solidFill>
              </a:rPr>
              <a:t>Click the “time” tile on your homepage.    </a:t>
            </a:r>
          </a:p>
          <a:p>
            <a:pPr marL="516636" lvl="1" indent="-342900"/>
            <a:endParaRPr lang="en-US" sz="2400" dirty="0">
              <a:solidFill>
                <a:schemeClr val="bg1"/>
              </a:solidFill>
            </a:endParaRPr>
          </a:p>
        </p:txBody>
      </p:sp>
      <p:pic>
        <p:nvPicPr>
          <p:cNvPr id="9" name="Picture 8">
            <a:extLst>
              <a:ext uri="{FF2B5EF4-FFF2-40B4-BE49-F238E27FC236}">
                <a16:creationId xmlns:a16="http://schemas.microsoft.com/office/drawing/2014/main" id="{349432B8-2510-4C1F-A8E5-CFFC2B92956F}"/>
              </a:ext>
            </a:extLst>
          </p:cNvPr>
          <p:cNvPicPr>
            <a:picLocks noChangeAspect="1"/>
          </p:cNvPicPr>
          <p:nvPr/>
        </p:nvPicPr>
        <p:blipFill>
          <a:blip r:embed="rId3"/>
          <a:stretch>
            <a:fillRect/>
          </a:stretch>
        </p:blipFill>
        <p:spPr>
          <a:xfrm>
            <a:off x="0" y="2636019"/>
            <a:ext cx="12192000" cy="4087381"/>
          </a:xfrm>
          <a:prstGeom prst="rect">
            <a:avLst/>
          </a:prstGeom>
        </p:spPr>
      </p:pic>
      <p:sp>
        <p:nvSpPr>
          <p:cNvPr id="10" name="Oval 9">
            <a:extLst>
              <a:ext uri="{FF2B5EF4-FFF2-40B4-BE49-F238E27FC236}">
                <a16:creationId xmlns:a16="http://schemas.microsoft.com/office/drawing/2014/main" id="{1EDD8DDB-F470-4914-BEF6-634B4FFBD770}"/>
              </a:ext>
            </a:extLst>
          </p:cNvPr>
          <p:cNvSpPr/>
          <p:nvPr/>
        </p:nvSpPr>
        <p:spPr>
          <a:xfrm>
            <a:off x="4894892" y="2661419"/>
            <a:ext cx="2320935" cy="2129021"/>
          </a:xfrm>
          <a:prstGeom prst="ellipse">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859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5641"/>
            <a:ext cx="9853878" cy="1325563"/>
          </a:xfrm>
        </p:spPr>
        <p:txBody>
          <a:bodyPr/>
          <a:lstStyle/>
          <a:p>
            <a:r>
              <a:rPr lang="en-US" dirty="0">
                <a:solidFill>
                  <a:schemeClr val="bg1"/>
                </a:solidFill>
              </a:rPr>
              <a:t>Behind the Time Tile</a:t>
            </a:r>
          </a:p>
        </p:txBody>
      </p:sp>
      <p:sp>
        <p:nvSpPr>
          <p:cNvPr id="3" name="Content Placeholder 2"/>
          <p:cNvSpPr>
            <a:spLocks noGrp="1"/>
          </p:cNvSpPr>
          <p:nvPr>
            <p:ph idx="1"/>
          </p:nvPr>
        </p:nvSpPr>
        <p:spPr>
          <a:xfrm>
            <a:off x="1322534" y="964504"/>
            <a:ext cx="9853878" cy="1403233"/>
          </a:xfrm>
        </p:spPr>
        <p:txBody>
          <a:bodyPr>
            <a:noAutofit/>
          </a:bodyPr>
          <a:lstStyle/>
          <a:p>
            <a:pPr marL="516636" lvl="1" indent="-342900"/>
            <a:r>
              <a:rPr lang="en-US" sz="3200" dirty="0">
                <a:solidFill>
                  <a:schemeClr val="bg1"/>
                </a:solidFill>
              </a:rPr>
              <a:t>You now have two options. You can “Enter Time” or “Report Time” on this page. </a:t>
            </a:r>
          </a:p>
          <a:p>
            <a:pPr lvl="1"/>
            <a:r>
              <a:rPr lang="en-US" sz="2400" b="1" dirty="0">
                <a:solidFill>
                  <a:schemeClr val="bg1"/>
                </a:solidFill>
              </a:rPr>
              <a:t>    Note: It is best practice to report time on a daily basis to</a:t>
            </a:r>
          </a:p>
          <a:p>
            <a:pPr marL="128016" lvl="1" indent="0">
              <a:buNone/>
            </a:pPr>
            <a:r>
              <a:rPr lang="en-US" sz="2400" b="1" dirty="0">
                <a:solidFill>
                  <a:schemeClr val="bg1"/>
                </a:solidFill>
              </a:rPr>
              <a:t>               ensure accuracy and completeness. </a:t>
            </a:r>
            <a:endParaRPr lang="en-US" sz="2400" dirty="0">
              <a:solidFill>
                <a:schemeClr val="bg1"/>
              </a:solidFill>
            </a:endParaRPr>
          </a:p>
          <a:p>
            <a:r>
              <a:rPr lang="en-US" dirty="0"/>
              <a:t> </a:t>
            </a:r>
            <a:endParaRPr lang="en-US" sz="2400" dirty="0"/>
          </a:p>
          <a:p>
            <a:r>
              <a:rPr lang="en-US" sz="2800" dirty="0"/>
              <a:t> </a:t>
            </a:r>
            <a:r>
              <a:rPr lang="en-US" sz="2400" b="1" dirty="0"/>
              <a:t>Note: It is best practice to report time on a daily basis to ensure accuracy and completeness. </a:t>
            </a:r>
            <a:endParaRPr lang="en-US" sz="5400" dirty="0">
              <a:solidFill>
                <a:schemeClr val="bg1"/>
              </a:solidFill>
            </a:endParaRPr>
          </a:p>
          <a:p>
            <a:pPr marL="516636" lvl="1" indent="-342900"/>
            <a:endParaRPr lang="en-US" sz="2400" dirty="0">
              <a:solidFill>
                <a:schemeClr val="bg1"/>
              </a:solidFill>
            </a:endParaRPr>
          </a:p>
        </p:txBody>
      </p:sp>
      <p:pic>
        <p:nvPicPr>
          <p:cNvPr id="5" name="Picture 4">
            <a:extLst>
              <a:ext uri="{FF2B5EF4-FFF2-40B4-BE49-F238E27FC236}">
                <a16:creationId xmlns:a16="http://schemas.microsoft.com/office/drawing/2014/main" id="{91A78F19-DB23-4C8C-968F-B7C1B09A85C5}"/>
              </a:ext>
            </a:extLst>
          </p:cNvPr>
          <p:cNvPicPr>
            <a:picLocks noChangeAspect="1"/>
          </p:cNvPicPr>
          <p:nvPr/>
        </p:nvPicPr>
        <p:blipFill>
          <a:blip r:embed="rId3"/>
          <a:stretch>
            <a:fillRect/>
          </a:stretch>
        </p:blipFill>
        <p:spPr>
          <a:xfrm>
            <a:off x="-12526" y="2800299"/>
            <a:ext cx="12192000" cy="2660316"/>
          </a:xfrm>
          <a:prstGeom prst="rect">
            <a:avLst/>
          </a:prstGeom>
        </p:spPr>
      </p:pic>
      <p:sp>
        <p:nvSpPr>
          <p:cNvPr id="6" name="Rectangle: Rounded Corners 5">
            <a:extLst>
              <a:ext uri="{FF2B5EF4-FFF2-40B4-BE49-F238E27FC236}">
                <a16:creationId xmlns:a16="http://schemas.microsoft.com/office/drawing/2014/main" id="{B7735640-458C-4FCF-B9E0-C15FE7023FF1}"/>
              </a:ext>
            </a:extLst>
          </p:cNvPr>
          <p:cNvSpPr/>
          <p:nvPr/>
        </p:nvSpPr>
        <p:spPr>
          <a:xfrm>
            <a:off x="1853852" y="3645074"/>
            <a:ext cx="1114816" cy="41335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F60A030-A505-464C-911A-FA6C4AE7612D}"/>
              </a:ext>
            </a:extLst>
          </p:cNvPr>
          <p:cNvPicPr>
            <a:picLocks noChangeAspect="1"/>
          </p:cNvPicPr>
          <p:nvPr/>
        </p:nvPicPr>
        <p:blipFill>
          <a:blip r:embed="rId4"/>
          <a:stretch>
            <a:fillRect/>
          </a:stretch>
        </p:blipFill>
        <p:spPr>
          <a:xfrm>
            <a:off x="8450968" y="3651027"/>
            <a:ext cx="1152244" cy="451143"/>
          </a:xfrm>
          <a:prstGeom prst="rect">
            <a:avLst/>
          </a:prstGeom>
        </p:spPr>
      </p:pic>
      <p:sp>
        <p:nvSpPr>
          <p:cNvPr id="8" name="TextBox 7">
            <a:extLst>
              <a:ext uri="{FF2B5EF4-FFF2-40B4-BE49-F238E27FC236}">
                <a16:creationId xmlns:a16="http://schemas.microsoft.com/office/drawing/2014/main" id="{E98B7C6E-F44E-42F9-8A54-48A2CDE588AF}"/>
              </a:ext>
            </a:extLst>
          </p:cNvPr>
          <p:cNvSpPr txBox="1"/>
          <p:nvPr/>
        </p:nvSpPr>
        <p:spPr>
          <a:xfrm>
            <a:off x="1121079" y="5580412"/>
            <a:ext cx="9215051" cy="646331"/>
          </a:xfrm>
          <a:prstGeom prst="rect">
            <a:avLst/>
          </a:prstGeom>
          <a:noFill/>
        </p:spPr>
        <p:txBody>
          <a:bodyPr wrap="square" rtlCol="0">
            <a:spAutoFit/>
          </a:bodyPr>
          <a:lstStyle/>
          <a:p>
            <a:r>
              <a:rPr lang="en-US" dirty="0"/>
              <a:t>**If you have (or have had) more than one job title, make sure you are entering time for the correct position. </a:t>
            </a:r>
          </a:p>
        </p:txBody>
      </p:sp>
      <p:pic>
        <p:nvPicPr>
          <p:cNvPr id="11" name="Picture 10">
            <a:extLst>
              <a:ext uri="{FF2B5EF4-FFF2-40B4-BE49-F238E27FC236}">
                <a16:creationId xmlns:a16="http://schemas.microsoft.com/office/drawing/2014/main" id="{30FE30F6-F350-4228-A446-3824934FB760}"/>
              </a:ext>
            </a:extLst>
          </p:cNvPr>
          <p:cNvPicPr>
            <a:picLocks noChangeAspect="1"/>
          </p:cNvPicPr>
          <p:nvPr/>
        </p:nvPicPr>
        <p:blipFill>
          <a:blip r:embed="rId5"/>
          <a:stretch>
            <a:fillRect/>
          </a:stretch>
        </p:blipFill>
        <p:spPr>
          <a:xfrm>
            <a:off x="4581525" y="3243262"/>
            <a:ext cx="3028950" cy="371475"/>
          </a:xfrm>
          <a:prstGeom prst="rect">
            <a:avLst/>
          </a:prstGeom>
        </p:spPr>
      </p:pic>
      <p:pic>
        <p:nvPicPr>
          <p:cNvPr id="12" name="Picture 11">
            <a:extLst>
              <a:ext uri="{FF2B5EF4-FFF2-40B4-BE49-F238E27FC236}">
                <a16:creationId xmlns:a16="http://schemas.microsoft.com/office/drawing/2014/main" id="{D63D083D-8E00-4F35-95F4-419980FA232C}"/>
              </a:ext>
            </a:extLst>
          </p:cNvPr>
          <p:cNvPicPr>
            <a:picLocks noChangeAspect="1"/>
          </p:cNvPicPr>
          <p:nvPr/>
        </p:nvPicPr>
        <p:blipFill>
          <a:blip r:embed="rId5"/>
          <a:stretch>
            <a:fillRect/>
          </a:stretch>
        </p:blipFill>
        <p:spPr>
          <a:xfrm>
            <a:off x="2382103" y="6060388"/>
            <a:ext cx="5270084" cy="646331"/>
          </a:xfrm>
          <a:prstGeom prst="rect">
            <a:avLst/>
          </a:prstGeom>
        </p:spPr>
      </p:pic>
      <p:cxnSp>
        <p:nvCxnSpPr>
          <p:cNvPr id="16" name="Connector: Elbow 15">
            <a:extLst>
              <a:ext uri="{FF2B5EF4-FFF2-40B4-BE49-F238E27FC236}">
                <a16:creationId xmlns:a16="http://schemas.microsoft.com/office/drawing/2014/main" id="{0C1AB7E6-E80D-428D-B4B7-6D65EAEFF353}"/>
              </a:ext>
            </a:extLst>
          </p:cNvPr>
          <p:cNvCxnSpPr>
            <a:cxnSpLocks/>
            <a:stCxn id="11" idx="2"/>
          </p:cNvCxnSpPr>
          <p:nvPr/>
        </p:nvCxnSpPr>
        <p:spPr>
          <a:xfrm rot="16200000" flipH="1">
            <a:off x="5463986" y="4246751"/>
            <a:ext cx="2445650" cy="118162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91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5641"/>
            <a:ext cx="9853878" cy="1325563"/>
          </a:xfrm>
        </p:spPr>
        <p:txBody>
          <a:bodyPr/>
          <a:lstStyle/>
          <a:p>
            <a:r>
              <a:rPr lang="en-US" dirty="0">
                <a:solidFill>
                  <a:schemeClr val="bg1"/>
                </a:solidFill>
              </a:rPr>
              <a:t>Behind the Time Tile</a:t>
            </a:r>
          </a:p>
        </p:txBody>
      </p:sp>
      <p:sp>
        <p:nvSpPr>
          <p:cNvPr id="3" name="Content Placeholder 2"/>
          <p:cNvSpPr>
            <a:spLocks noGrp="1"/>
          </p:cNvSpPr>
          <p:nvPr>
            <p:ph idx="1"/>
          </p:nvPr>
        </p:nvSpPr>
        <p:spPr>
          <a:xfrm>
            <a:off x="3404458" y="1592871"/>
            <a:ext cx="8551322" cy="1711357"/>
          </a:xfrm>
        </p:spPr>
        <p:txBody>
          <a:bodyPr>
            <a:noAutofit/>
          </a:bodyPr>
          <a:lstStyle/>
          <a:p>
            <a:r>
              <a:rPr lang="en-US" sz="2800" dirty="0">
                <a:solidFill>
                  <a:schemeClr val="bg1"/>
                </a:solidFill>
              </a:rPr>
              <a:t>The </a:t>
            </a:r>
            <a:r>
              <a:rPr lang="en-US" sz="2800" b="1" u="sng" dirty="0">
                <a:solidFill>
                  <a:schemeClr val="bg1"/>
                </a:solidFill>
              </a:rPr>
              <a:t>Enter Time</a:t>
            </a:r>
            <a:r>
              <a:rPr lang="en-US" sz="2800" b="1" dirty="0">
                <a:solidFill>
                  <a:schemeClr val="bg1"/>
                </a:solidFill>
              </a:rPr>
              <a:t> </a:t>
            </a:r>
            <a:r>
              <a:rPr lang="en-US" sz="2800" dirty="0">
                <a:solidFill>
                  <a:schemeClr val="bg1"/>
                </a:solidFill>
              </a:rPr>
              <a:t>tile shows the full time-period, with a summary of the number of hours reported and the number of hours scheduled. This is where you can go to add multiple </a:t>
            </a:r>
            <a:r>
              <a:rPr lang="en-US" sz="2800" dirty="0" smtClean="0">
                <a:solidFill>
                  <a:schemeClr val="bg1"/>
                </a:solidFill>
              </a:rPr>
              <a:t>days </a:t>
            </a:r>
            <a:r>
              <a:rPr lang="en-US" sz="2800" dirty="0">
                <a:solidFill>
                  <a:schemeClr val="bg1"/>
                </a:solidFill>
              </a:rPr>
              <a:t>at one time. </a:t>
            </a:r>
            <a:endParaRPr lang="en-US" sz="2400" dirty="0"/>
          </a:p>
          <a:p>
            <a:endParaRPr lang="en-US" sz="4800" dirty="0">
              <a:solidFill>
                <a:schemeClr val="bg1"/>
              </a:solidFill>
            </a:endParaRPr>
          </a:p>
          <a:p>
            <a:pPr marL="516636" lvl="1" indent="-342900"/>
            <a:endParaRPr lang="en-US" sz="2400" dirty="0">
              <a:solidFill>
                <a:schemeClr val="bg1"/>
              </a:solidFill>
            </a:endParaRPr>
          </a:p>
        </p:txBody>
      </p:sp>
      <p:pic>
        <p:nvPicPr>
          <p:cNvPr id="4" name="Picture 3">
            <a:extLst>
              <a:ext uri="{FF2B5EF4-FFF2-40B4-BE49-F238E27FC236}">
                <a16:creationId xmlns:a16="http://schemas.microsoft.com/office/drawing/2014/main" id="{18EDDB5D-C3F8-4FDA-A318-D56112023A3E}"/>
              </a:ext>
            </a:extLst>
          </p:cNvPr>
          <p:cNvPicPr>
            <a:picLocks noChangeAspect="1"/>
          </p:cNvPicPr>
          <p:nvPr/>
        </p:nvPicPr>
        <p:blipFill>
          <a:blip r:embed="rId3"/>
          <a:stretch>
            <a:fillRect/>
          </a:stretch>
        </p:blipFill>
        <p:spPr>
          <a:xfrm>
            <a:off x="577264" y="1421908"/>
            <a:ext cx="2554556" cy="2019480"/>
          </a:xfrm>
          <a:prstGeom prst="rect">
            <a:avLst/>
          </a:prstGeom>
        </p:spPr>
      </p:pic>
      <p:pic>
        <p:nvPicPr>
          <p:cNvPr id="9" name="Picture 8">
            <a:extLst>
              <a:ext uri="{FF2B5EF4-FFF2-40B4-BE49-F238E27FC236}">
                <a16:creationId xmlns:a16="http://schemas.microsoft.com/office/drawing/2014/main" id="{FAAAB355-ECDE-4688-88BD-22A2E7C1023F}"/>
              </a:ext>
            </a:extLst>
          </p:cNvPr>
          <p:cNvPicPr>
            <a:picLocks noChangeAspect="1"/>
          </p:cNvPicPr>
          <p:nvPr/>
        </p:nvPicPr>
        <p:blipFill>
          <a:blip r:embed="rId4"/>
          <a:stretch>
            <a:fillRect/>
          </a:stretch>
        </p:blipFill>
        <p:spPr>
          <a:xfrm>
            <a:off x="577264" y="3993811"/>
            <a:ext cx="2554556" cy="2010850"/>
          </a:xfrm>
          <a:prstGeom prst="rect">
            <a:avLst/>
          </a:prstGeom>
        </p:spPr>
      </p:pic>
      <p:sp>
        <p:nvSpPr>
          <p:cNvPr id="10" name="TextBox 9">
            <a:extLst>
              <a:ext uri="{FF2B5EF4-FFF2-40B4-BE49-F238E27FC236}">
                <a16:creationId xmlns:a16="http://schemas.microsoft.com/office/drawing/2014/main" id="{442F28EA-6131-43FB-B38B-750A4EE64D0F}"/>
              </a:ext>
            </a:extLst>
          </p:cNvPr>
          <p:cNvSpPr txBox="1"/>
          <p:nvPr/>
        </p:nvSpPr>
        <p:spPr>
          <a:xfrm>
            <a:off x="3404458" y="4093021"/>
            <a:ext cx="8210278" cy="1815882"/>
          </a:xfrm>
          <a:prstGeom prst="rect">
            <a:avLst/>
          </a:prstGeom>
          <a:noFill/>
        </p:spPr>
        <p:txBody>
          <a:bodyPr wrap="square" rtlCol="0">
            <a:spAutoFit/>
          </a:bodyPr>
          <a:lstStyle/>
          <a:p>
            <a:r>
              <a:rPr lang="en-US" sz="2800" dirty="0">
                <a:solidFill>
                  <a:schemeClr val="bg1"/>
                </a:solidFill>
              </a:rPr>
              <a:t>The </a:t>
            </a:r>
            <a:r>
              <a:rPr lang="en-US" sz="2800" b="1" u="sng" dirty="0">
                <a:solidFill>
                  <a:schemeClr val="bg1"/>
                </a:solidFill>
              </a:rPr>
              <a:t>Report Time</a:t>
            </a:r>
            <a:r>
              <a:rPr lang="en-US" sz="2800" dirty="0">
                <a:solidFill>
                  <a:schemeClr val="bg1"/>
                </a:solidFill>
              </a:rPr>
              <a:t> tile only shows today’s date, with the number of hours scheduled today and the number of hours reported. This is where you go to report one day at a time.</a:t>
            </a:r>
          </a:p>
        </p:txBody>
      </p:sp>
    </p:spTree>
    <p:extLst>
      <p:ext uri="{BB962C8B-B14F-4D97-AF65-F5344CB8AC3E}">
        <p14:creationId xmlns:p14="http://schemas.microsoft.com/office/powerpoint/2010/main" val="1393151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5641"/>
            <a:ext cx="9853878" cy="1325563"/>
          </a:xfrm>
        </p:spPr>
        <p:txBody>
          <a:bodyPr/>
          <a:lstStyle/>
          <a:p>
            <a:r>
              <a:rPr lang="en-US" dirty="0">
                <a:solidFill>
                  <a:schemeClr val="bg1"/>
                </a:solidFill>
              </a:rPr>
              <a:t>Behind the Time Tile</a:t>
            </a:r>
          </a:p>
        </p:txBody>
      </p:sp>
      <p:pic>
        <p:nvPicPr>
          <p:cNvPr id="9" name="Picture 8">
            <a:extLst>
              <a:ext uri="{FF2B5EF4-FFF2-40B4-BE49-F238E27FC236}">
                <a16:creationId xmlns:a16="http://schemas.microsoft.com/office/drawing/2014/main" id="{FAAAB355-ECDE-4688-88BD-22A2E7C1023F}"/>
              </a:ext>
            </a:extLst>
          </p:cNvPr>
          <p:cNvPicPr>
            <a:picLocks noChangeAspect="1"/>
          </p:cNvPicPr>
          <p:nvPr/>
        </p:nvPicPr>
        <p:blipFill>
          <a:blip r:embed="rId3"/>
          <a:stretch>
            <a:fillRect/>
          </a:stretch>
        </p:blipFill>
        <p:spPr>
          <a:xfrm>
            <a:off x="965212" y="2184085"/>
            <a:ext cx="3104962" cy="2444109"/>
          </a:xfrm>
          <a:prstGeom prst="rect">
            <a:avLst/>
          </a:prstGeom>
        </p:spPr>
      </p:pic>
      <p:sp>
        <p:nvSpPr>
          <p:cNvPr id="6" name="Content Placeholder 5">
            <a:extLst>
              <a:ext uri="{FF2B5EF4-FFF2-40B4-BE49-F238E27FC236}">
                <a16:creationId xmlns:a16="http://schemas.microsoft.com/office/drawing/2014/main" id="{F212C307-5E42-48E6-BDE9-85B646DF1C9E}"/>
              </a:ext>
            </a:extLst>
          </p:cNvPr>
          <p:cNvSpPr>
            <a:spLocks noGrp="1"/>
          </p:cNvSpPr>
          <p:nvPr>
            <p:ph idx="1"/>
          </p:nvPr>
        </p:nvSpPr>
        <p:spPr>
          <a:xfrm>
            <a:off x="4251960" y="2127890"/>
            <a:ext cx="7258050" cy="2766060"/>
          </a:xfrm>
        </p:spPr>
        <p:txBody>
          <a:bodyPr>
            <a:normAutofit fontScale="92500"/>
          </a:bodyPr>
          <a:lstStyle/>
          <a:p>
            <a:r>
              <a:rPr lang="en-US" sz="3800" dirty="0"/>
              <a:t>Two more points about “Report Time”:</a:t>
            </a:r>
          </a:p>
          <a:p>
            <a:r>
              <a:rPr lang="en-US" sz="3300" dirty="0"/>
              <a:t>*The </a:t>
            </a:r>
            <a:r>
              <a:rPr lang="en-US" sz="3300" b="1" dirty="0"/>
              <a:t>Report Time </a:t>
            </a:r>
            <a:r>
              <a:rPr lang="en-US" sz="3300" dirty="0"/>
              <a:t>tile is recommended for anyone using assistive technology. </a:t>
            </a:r>
          </a:p>
          <a:p>
            <a:r>
              <a:rPr lang="en-US" sz="3300" dirty="0"/>
              <a:t>*This is also the only option available if you are using </a:t>
            </a:r>
            <a:r>
              <a:rPr lang="en-US" sz="3300" dirty="0" err="1"/>
              <a:t>ctcLink</a:t>
            </a:r>
            <a:r>
              <a:rPr lang="en-US" sz="3300" dirty="0"/>
              <a:t> on a mobile device. </a:t>
            </a:r>
          </a:p>
        </p:txBody>
      </p:sp>
    </p:spTree>
    <p:extLst>
      <p:ext uri="{BB962C8B-B14F-4D97-AF65-F5344CB8AC3E}">
        <p14:creationId xmlns:p14="http://schemas.microsoft.com/office/powerpoint/2010/main" val="1472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1666" y="-5641"/>
            <a:ext cx="9853878" cy="1325563"/>
          </a:xfrm>
        </p:spPr>
        <p:txBody>
          <a:bodyPr/>
          <a:lstStyle/>
          <a:p>
            <a:r>
              <a:rPr lang="en-US" dirty="0">
                <a:solidFill>
                  <a:schemeClr val="bg1"/>
                </a:solidFill>
              </a:rPr>
              <a:t>Report Time Tile</a:t>
            </a:r>
          </a:p>
        </p:txBody>
      </p:sp>
      <p:sp>
        <p:nvSpPr>
          <p:cNvPr id="6" name="Content Placeholder 5">
            <a:extLst>
              <a:ext uri="{FF2B5EF4-FFF2-40B4-BE49-F238E27FC236}">
                <a16:creationId xmlns:a16="http://schemas.microsoft.com/office/drawing/2014/main" id="{F212C307-5E42-48E6-BDE9-85B646DF1C9E}"/>
              </a:ext>
            </a:extLst>
          </p:cNvPr>
          <p:cNvSpPr>
            <a:spLocks noGrp="1"/>
          </p:cNvSpPr>
          <p:nvPr>
            <p:ph idx="1"/>
          </p:nvPr>
        </p:nvSpPr>
        <p:spPr>
          <a:xfrm>
            <a:off x="1005625" y="971550"/>
            <a:ext cx="10881575" cy="2375530"/>
          </a:xfrm>
        </p:spPr>
        <p:txBody>
          <a:bodyPr>
            <a:noAutofit/>
          </a:bodyPr>
          <a:lstStyle/>
          <a:p>
            <a:r>
              <a:rPr lang="en-US" sz="2400" dirty="0">
                <a:solidFill>
                  <a:schemeClr val="bg1"/>
                </a:solidFill>
              </a:rPr>
              <a:t>1. Select an option from the Time Reporting Code drop down menu, typically “Regular”</a:t>
            </a:r>
          </a:p>
          <a:p>
            <a:r>
              <a:rPr lang="en-US" sz="2400" dirty="0">
                <a:solidFill>
                  <a:schemeClr val="bg1"/>
                </a:solidFill>
              </a:rPr>
              <a:t>2. Enter the number of hours for that particular Time Reporting Code. </a:t>
            </a:r>
          </a:p>
          <a:p>
            <a:r>
              <a:rPr lang="en-US" sz="2400" dirty="0">
                <a:solidFill>
                  <a:schemeClr val="bg1"/>
                </a:solidFill>
              </a:rPr>
              <a:t>3. Click the Submit button</a:t>
            </a:r>
          </a:p>
          <a:p>
            <a:r>
              <a:rPr lang="en-US" sz="2400" dirty="0">
                <a:solidFill>
                  <a:schemeClr val="bg1"/>
                </a:solidFill>
              </a:rPr>
              <a:t>4. View your submitted hours. The total hours submitted for the day show in the section box 4</a:t>
            </a:r>
          </a:p>
        </p:txBody>
      </p:sp>
      <p:pic>
        <p:nvPicPr>
          <p:cNvPr id="4" name="Picture 3">
            <a:extLst>
              <a:ext uri="{FF2B5EF4-FFF2-40B4-BE49-F238E27FC236}">
                <a16:creationId xmlns:a16="http://schemas.microsoft.com/office/drawing/2014/main" id="{19C2B00D-D5B6-4670-8C17-3D601F9A0C4E}"/>
              </a:ext>
            </a:extLst>
          </p:cNvPr>
          <p:cNvPicPr>
            <a:picLocks noChangeAspect="1"/>
          </p:cNvPicPr>
          <p:nvPr/>
        </p:nvPicPr>
        <p:blipFill>
          <a:blip r:embed="rId3"/>
          <a:stretch>
            <a:fillRect/>
          </a:stretch>
        </p:blipFill>
        <p:spPr>
          <a:xfrm>
            <a:off x="904536" y="3234690"/>
            <a:ext cx="10637949" cy="3563583"/>
          </a:xfrm>
          <a:prstGeom prst="rect">
            <a:avLst/>
          </a:prstGeom>
        </p:spPr>
      </p:pic>
    </p:spTree>
    <p:extLst>
      <p:ext uri="{BB962C8B-B14F-4D97-AF65-F5344CB8AC3E}">
        <p14:creationId xmlns:p14="http://schemas.microsoft.com/office/powerpoint/2010/main" val="2817915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1348</TotalTime>
  <Words>722</Words>
  <Application>Microsoft Office PowerPoint</Application>
  <PresentationFormat>Widescreen</PresentationFormat>
  <Paragraphs>72</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Tw Cen MT</vt:lpstr>
      <vt:lpstr>Tw Cen MT Condensed</vt:lpstr>
      <vt:lpstr>Wingdings 3</vt:lpstr>
      <vt:lpstr>Integral</vt:lpstr>
      <vt:lpstr>Welcome!  ctcLink Time and Leave training! </vt:lpstr>
      <vt:lpstr>Topics to be covered:</vt:lpstr>
      <vt:lpstr>Employee Self-Serve to Time</vt:lpstr>
      <vt:lpstr>Employee Self-Serve to Time</vt:lpstr>
      <vt:lpstr>Employee Self-Serve to Time</vt:lpstr>
      <vt:lpstr>Behind the Time Tile</vt:lpstr>
      <vt:lpstr>Behind the Time Tile</vt:lpstr>
      <vt:lpstr>Behind the Time Tile</vt:lpstr>
      <vt:lpstr>Report Time Tile</vt:lpstr>
      <vt:lpstr>Report Time Tile</vt:lpstr>
    </vt:vector>
  </TitlesOfParts>
  <Company>Clark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Sanchez-Turner, Andrea</dc:creator>
  <cp:lastModifiedBy>Glenn, Wendy</cp:lastModifiedBy>
  <cp:revision>61</cp:revision>
  <dcterms:created xsi:type="dcterms:W3CDTF">2019-10-02T15:22:03Z</dcterms:created>
  <dcterms:modified xsi:type="dcterms:W3CDTF">2021-02-01T19:50:05Z</dcterms:modified>
</cp:coreProperties>
</file>