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57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>
        <p:scale>
          <a:sx n="79" d="100"/>
          <a:sy n="79" d="100"/>
        </p:scale>
        <p:origin x="3144" y="1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s-MX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81591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Introducciones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Breve hx de Colectiva Legal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Servicios que ofrecemos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011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MX" sz="1000">
                <a:solidFill>
                  <a:schemeClr val="dk1"/>
                </a:solidFill>
              </a:rPr>
              <a:t>Designar un contacto de emergencia, que sea ciudadano o LPR</a:t>
            </a:r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903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Prepare a sus hijos- poder notarial, doble ciudadanía y contacto de emergencia para la escuela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 b="1">
                <a:solidFill>
                  <a:srgbClr val="404040"/>
                </a:solidFill>
              </a:rPr>
              <a:t>Tenga una carpeta con todos sus documentos importantes en un lugar seguro. La carpeta debe incluir:</a:t>
            </a:r>
          </a:p>
          <a:p>
            <a:pPr marL="547687" lvl="1" indent="-164147" rtl="0">
              <a:spcBef>
                <a:spcPts val="300"/>
              </a:spcBef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s-MX" sz="1000" b="1">
                <a:solidFill>
                  <a:srgbClr val="404040"/>
                </a:solidFill>
              </a:rPr>
              <a:t>Pasaportes</a:t>
            </a:r>
          </a:p>
          <a:p>
            <a:pPr marL="547687" lvl="1" indent="-164147" rtl="0">
              <a:spcBef>
                <a:spcPts val="300"/>
              </a:spcBef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s-MX" sz="1000" b="1">
                <a:solidFill>
                  <a:srgbClr val="404040"/>
                </a:solidFill>
              </a:rPr>
              <a:t>Actas de nacimiento para usted y sus hijos</a:t>
            </a:r>
          </a:p>
          <a:p>
            <a:pPr marL="547687" lvl="1" indent="-164147" rtl="0">
              <a:spcBef>
                <a:spcPts val="300"/>
              </a:spcBef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s-MX" sz="1000" b="1">
                <a:solidFill>
                  <a:srgbClr val="404040"/>
                </a:solidFill>
              </a:rPr>
              <a:t>Solicitudes y documentos entregados a inmigración</a:t>
            </a:r>
          </a:p>
          <a:p>
            <a:pPr marL="547687" lvl="1" indent="-164147" rtl="0">
              <a:spcBef>
                <a:spcPts val="300"/>
              </a:spcBef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s-MX" sz="1000" b="1">
                <a:solidFill>
                  <a:srgbClr val="404040"/>
                </a:solidFill>
              </a:rPr>
              <a:t>Certificados o cualquier prueba de residencia </a:t>
            </a:r>
          </a:p>
          <a:p>
            <a:pPr marL="547687" lvl="1" indent="-164147" rtl="0">
              <a:spcBef>
                <a:spcPts val="300"/>
              </a:spcBef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s-MX" sz="1000" b="1">
                <a:solidFill>
                  <a:srgbClr val="404040"/>
                </a:solidFill>
              </a:rPr>
              <a:t>Su archivo de casos criminales o contacto con inmigración (Tiene derecho a pedir su archivo bajo la ley de libertad de información FOIA)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Tenga con usted los números telefónicos de un contacto de emergencia y de su abogado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Tenga una carpeta con todos sus documentos importantes en un lugar seguro. Dígale donde esta a una persona de confianza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 i="1" u="sng">
                <a:solidFill>
                  <a:schemeClr val="dk1"/>
                </a:solidFill>
              </a:rPr>
              <a:t>Nota: </a:t>
            </a:r>
            <a:r>
              <a:rPr lang="es-MX" sz="1000" i="1">
                <a:solidFill>
                  <a:schemeClr val="dk1"/>
                </a:solidFill>
              </a:rPr>
              <a:t>Nunca cargue consigo identificaciones de otros países ni documentos falsos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043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18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935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s-MX" sz="1000" b="0" i="0" u="none" strike="noStrike" cap="none"/>
              <a:t>NORMA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s-MX" sz="1000" b="0" i="0" u="none" strike="noStrike" cap="none"/>
              <a:t>Si lo llevan a la cárcel es seguro que mandaran su información con ICE y ellos determinaran si quieren ir a recogerlo o buscarlo después bajo la autoridad de la programa de PEP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000" b="0" i="0" u="none" strike="noStrike" cap="none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 b="0" i="0" u="none" strike="noStrike" cap="none"/>
          </a:p>
        </p:txBody>
      </p:sp>
      <p:sp>
        <p:nvSpPr>
          <p:cNvPr id="198" name="Shape 198"/>
          <p:cNvSpPr txBox="1"/>
          <p:nvPr/>
        </p:nvSpPr>
        <p:spPr>
          <a:xfrm>
            <a:off x="3970337" y="8829675"/>
            <a:ext cx="3038399" cy="465000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s-MX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s-MX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827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Llegan en la madrugada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hacen pasar por policías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 de uniformes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000"/>
          </a:p>
        </p:txBody>
      </p:sp>
      <p:sp>
        <p:nvSpPr>
          <p:cNvPr id="208" name="Shape 208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s-MX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s-MX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787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Mantenga la puerta cerrada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Pregunta con cual agencia trabajan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Pide un Orden de Regristro firmado por un Juez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Pide que la pasen por de debajo de la puerta o ensenarlo por la ventana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59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416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924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261" name="Shape 261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s-MX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s-MX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35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Temas que vamos a tocar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Esperamos que contestemos sus preguntas y dudas durante la presentación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No soy abogada pero trabajo con abogados de inmigracion, solo puedo contestar pregun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660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32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Si no habla ingles pide un interprete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Tiene derecho guardar silencio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No deben preguntar sobre su nacionalidad en la cuidad de Seattle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685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Un violación de derechos puede ayudar a su caso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La policía tiene 48 horas para cargarlo con un crimen o lo tienen que soltar (no incluye fines de semana)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Si lo detienen por una infraccion solo le dan un ticket y lo dejan ir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Si lo arestan lo llevaran a la cárcel y le tomaran la huellas y talves mandaran esa información a inmigración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Lo mejor es evitar contacto negativo con ICE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627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Pueden ponerle un orden de arresto si no se presenta a la corte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1515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>
              <a:solidFill>
                <a:srgbClr val="404040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rgbClr val="404040"/>
              </a:solidFill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rgbClr val="404040"/>
              </a:solidFill>
            </a:endParaRPr>
          </a:p>
        </p:txBody>
      </p:sp>
      <p:sp>
        <p:nvSpPr>
          <p:cNvPr id="306" name="Shape 306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s-MX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s-MX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7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316" name="Shape 316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s-MX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s-MX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3331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La Red de Solidaridad con Inmigrantes en WA- colaboración entre agencias, activistas y miembros de la comunidad 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273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AILA- da una lista de abogados que especializan en inmigracion</a:t>
            </a:r>
          </a:p>
          <a:p>
            <a:pPr lvl="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WA- para tomar de casos de inmigracion no tiene que ser licensiado en WA, puede ser licensiado en otro estado</a:t>
            </a:r>
          </a:p>
          <a:p>
            <a:pPr lvl="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Solicitudes- para verificar el costo de servicios- a veces el costo es mas grande si tiene un caso complicado</a:t>
            </a:r>
          </a:p>
          <a:p>
            <a:pPr lvl="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ICE</a:t>
            </a:r>
          </a:p>
          <a:p>
            <a:pPr lvl="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NWDC- para hablar con un official y conseguir informacion sobre un detenido- recuerda que ICE no son sus amigos- no den informacion sobre el caso</a:t>
            </a:r>
          </a:p>
          <a:p>
            <a:pPr lvl="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Visitas-</a:t>
            </a:r>
          </a:p>
          <a:p>
            <a:pPr lvl="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Sistema automatizada</a:t>
            </a:r>
          </a:p>
          <a:p>
            <a:pPr lvl="0" rtl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Proyecto de Inmigrantes da talleres gratis en el centro de detencion para los que no tienen abogados.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5562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3150" tIns="46575" rIns="93150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s-MX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4758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88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Las amenazas que estamos enfrentando con esta nueva administración no son novedad. Tal vez la manera en que recibimos esta informacion si- esta nueva administración no ha escondido su racismo y discriminacion contra inmigrantes y otros groupos como gente indigena, muslims, negros, lgbtq y muxeres.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Hemos luchado contra Bush, contra Obama y seguiremos luchando contra el nuevo presidente.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Lo importante es informarnos, protegernos y tomar acción.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1/25/17- Trump anuncio dos ordenes ejecutivas- ordenes ejecutivas no son leyes, simplemente es una expresion de la intención del presidente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Va ocupar los fondos, leyes que tienen que ser aprobados por congreso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91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MX" sz="1000">
                <a:solidFill>
                  <a:schemeClr val="dk1"/>
                </a:solidFill>
              </a:rPr>
              <a:t>Acabamos de recibir noticias que firmó otros ordenes hoy 1/27, no vamos a hablar de esas ordenes porque no tenemos detalles todavia</a:t>
            </a:r>
          </a:p>
          <a:p>
            <a:pPr lv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60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MX" sz="1000">
                <a:solidFill>
                  <a:schemeClr val="dk1"/>
                </a:solidFill>
              </a:rPr>
              <a:t>Reemplaza los memos de DHS de 2014- SCOMM is back!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s-MX" sz="1000" b="1">
                <a:solidFill>
                  <a:srgbClr val="333333"/>
                </a:solidFill>
              </a:rPr>
              <a:t>Aumentar la Capacidad del Sistema de Deportación:</a:t>
            </a:r>
            <a:r>
              <a:rPr lang="es-MX" sz="1000">
                <a:solidFill>
                  <a:srgbClr val="333333"/>
                </a:solidFill>
              </a:rPr>
              <a:t> Contratando a 10.000 oficiales de ICE adicionales, reintroduciendo Comunidades Seguras y 287g, expandiendo la expedición de deportaciones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s-MX" sz="1000" b="1">
                <a:solidFill>
                  <a:srgbClr val="333333"/>
                </a:solidFill>
              </a:rPr>
              <a:t>Ampliar las prioridades de deportación:</a:t>
            </a:r>
            <a:r>
              <a:rPr lang="es-MX" sz="1000">
                <a:solidFill>
                  <a:srgbClr val="333333"/>
                </a:solidFill>
              </a:rPr>
              <a:t> La expulsión de cualquier persona indocumentada que haya sido cargado por un delito, condenado por cualquier delito o acusado de cualquier delito 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s-MX" sz="1000" b="1">
                <a:solidFill>
                  <a:srgbClr val="333333"/>
                </a:solidFill>
              </a:rPr>
              <a:t>Amenazando con retener los fondos federales para las jurisdicciones del Santuario:</a:t>
            </a:r>
            <a:r>
              <a:rPr lang="es-MX" sz="1000">
                <a:solidFill>
                  <a:srgbClr val="333333"/>
                </a:solidFill>
              </a:rPr>
              <a:t> Incluyendo aquellos que no han anunciado públicamente su participación, pero son designados una jurisdicción del Santuario por el Secretario del DHS John Kelly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s-MX" sz="1000" b="1">
                <a:solidFill>
                  <a:srgbClr val="333333"/>
                </a:solidFill>
              </a:rPr>
              <a:t>Establecer Multas y Sanciones:</a:t>
            </a:r>
            <a:r>
              <a:rPr lang="es-MX" sz="1000">
                <a:solidFill>
                  <a:srgbClr val="333333"/>
                </a:solidFill>
              </a:rPr>
              <a:t> El Secretario del DHS evaluará y cobrará multas de las personas ilegalmente presentes en los EE.UU., y de aquellos que facilitan su presencia en los EE.UU.</a:t>
            </a: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96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Anuncio de Redadas al final del año 2015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Redadas no son novedad- la diferencia es que ahora ICE esta buscando a personas recién llegados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Incluyendo niños y jóvenes menores de edad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•Primer Prioridad: Incluye personas cruzando la frontera, pandilleros (mayor de 16 años)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•Segundo Prioridad: Incluye DUI, violencia domestica y venta de drogas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•Tercer Prioridad: Incluye personas con ordenes de deportación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•Las redadas del momento son a causa de la primer y tercer prioridad- en cualquier momento pueden buscar a personas bajo otras prioridades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Bajo Comunidades Seguras ICE estaba buscando estas mismas personas, entonces lo único que ha cambiado es que ahora lo tienen por escrito donde antes no lo tenían.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 u="sng">
                <a:solidFill>
                  <a:schemeClr val="dk1"/>
                </a:solidFill>
              </a:rPr>
              <a:t>Source: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https://www.dhs.gov/sites/default/files/publications/14_1120_memo_prosecutorial_discretion.pdf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000"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55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s-MX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Recomendamos que todos tengan un plan de seguridad para su familia sin importar su estatus legal- residentes permanentes están a riesgo de perder su estatus si tienen contacto negativo con policía- también hemos escuchado que ciudadanos han sido detenidos por ICE</a:t>
            </a:r>
          </a:p>
          <a:p>
            <a:pPr marL="0" marR="0" lvl="0" indent="0" algn="l" rtl="0">
              <a:spcBef>
                <a:spcPts val="0"/>
              </a:spcBef>
              <a:buClr>
                <a:srgbClr val="404040"/>
              </a:buClr>
              <a:buSzPct val="25000"/>
              <a:buFont typeface="Arial"/>
              <a:buNone/>
            </a:pPr>
            <a:endParaRPr sz="100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rgbClr val="404040"/>
              </a:solidFill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s-MX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MX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29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Primer defensa es ajustar su estatus migratorio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Si es Residente convertirse or investigar si puede convertirse enàcuidadano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Indocumentadoàresidente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Si no califica por ningún ajuste o está en espera, haga su plan de seguridad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s-MX" sz="1000">
                <a:solidFill>
                  <a:schemeClr val="dk1"/>
                </a:solidFill>
              </a:rPr>
              <a:t>DACA no ha sido eliminado todavia, no hacer renovaciones ahorita 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74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s-MX"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s-MX" sz="1400" b="0" i="0" u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lvl="1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s-MX"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s-MX" sz="1400" b="0" i="0" u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lvl="1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lvl="1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s-MX"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s-MX" sz="1400" b="0" i="0" u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 rot="5400000">
            <a:off x="4709477" y="2194563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lvl="1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s-MX"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s-MX" sz="1400" b="0" i="0" u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2514599" y="-15239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lvl="1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s-MX"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s-MX" sz="1400" b="0" i="0" u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s-MX"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s-MX" sz="1400" b="0" i="0" u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7688" marR="0" lvl="1" indent="-2301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23812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2333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47688" marR="0" lvl="1" indent="-2301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23812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2333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lvl="1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lvl="1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s-MX"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s-MX" sz="1400" b="0" i="0" u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799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Font typeface="Libre Baskerville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spcBef>
                <a:spcPts val="370"/>
              </a:spcBef>
              <a:buClr>
                <a:srgbClr val="E6AFA9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spcBef>
                <a:spcPts val="370"/>
              </a:spcBef>
              <a:buClr>
                <a:srgbClr val="CAABA9"/>
              </a:buClr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457200" y="1505929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s-MX"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s-MX" sz="1400" b="0" i="0" u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3500" y="69850"/>
            <a:ext cx="9013825" cy="6692899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lvl="1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s-MX"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s-MX" sz="1400" b="0" i="0" u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63500" y="69850"/>
            <a:ext cx="9013825" cy="6692899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65086" y="69850"/>
            <a:ext cx="9013825" cy="6691311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63500" y="1449387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63500" y="1397000"/>
            <a:ext cx="9020175" cy="120649"/>
          </a:xfrm>
          <a:prstGeom prst="rect">
            <a:avLst/>
          </a:prstGeom>
          <a:solidFill>
            <a:srgbClr val="E6B1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63500" y="2976561"/>
            <a:ext cx="9020175" cy="111125"/>
          </a:xfrm>
          <a:prstGeom prst="rect">
            <a:avLst/>
          </a:prstGeom>
          <a:solidFill>
            <a:srgbClr val="9184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3271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marR="0" lvl="1" indent="-10064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marR="0" lvl="2" indent="-130175" algn="l" rtl="0"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marR="0" lvl="3" indent="-131762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101600" algn="l" rtl="0"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ct val="100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121920" algn="l" rtl="0">
              <a:spcBef>
                <a:spcPts val="370"/>
              </a:spcBef>
              <a:buClr>
                <a:schemeClr val="accent3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116839" algn="l" rtl="0">
              <a:spcBef>
                <a:spcPts val="370"/>
              </a:spcBef>
              <a:buClr>
                <a:schemeClr val="accent2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124460" algn="l" rtl="0">
              <a:spcBef>
                <a:spcPts val="370"/>
              </a:spcBef>
              <a:buClr>
                <a:srgbClr val="E6AF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119379" algn="l" rtl="0">
              <a:spcBef>
                <a:spcPts val="370"/>
              </a:spcBef>
              <a:buClr>
                <a:srgbClr val="CAABA9"/>
              </a:buClr>
              <a:buSzPct val="1000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s-MX"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s-MX" sz="1400" b="0" i="0" u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png"/><Relationship Id="rId9" Type="http://schemas.openxmlformats.org/officeDocument/2006/relationships/image" Target="../media/image23.jp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457200" y="1506537"/>
            <a:ext cx="82296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ntata One"/>
              <a:buNone/>
            </a:pPr>
            <a:r>
              <a:rPr lang="es-MX" sz="4000" b="1" i="0" u="none" strike="noStrike" cap="none">
                <a:solidFill>
                  <a:srgbClr val="FFFFFF"/>
                </a:solidFill>
                <a:latin typeface="Cantata One"/>
                <a:ea typeface="Cantata One"/>
                <a:cs typeface="Cantata One"/>
                <a:sym typeface="Cantata One"/>
              </a:rPr>
              <a:t>Conozca sus Derechos 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219700" y="6099175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1524000" y="3124200"/>
            <a:ext cx="5943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6251"/>
              </a:buClr>
              <a:buSzPct val="25000"/>
              <a:buFont typeface="Libre Baskerville"/>
              <a:buNone/>
            </a:pPr>
            <a:r>
              <a:rPr lang="es-MX" sz="1800" b="1" i="0" u="none">
                <a:solidFill>
                  <a:srgbClr val="95625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Presentado por Colectiva Legal del Pueblo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3675" y="3733800"/>
            <a:ext cx="1600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82587" y="3733812"/>
            <a:ext cx="2951100" cy="16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Colectiva Legal del Pueblo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14249 Ambaum Blvd SW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Suite 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Burien, WA 98166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(206) 931-1514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038525" y="3733800"/>
            <a:ext cx="3778800" cy="193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Wenatchee Office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113 Second Street, Suite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Wenatchee, WA, 98801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P.O. Box 2509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Wenatchee, WA, 98807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ibre Baskerville"/>
              <a:buNone/>
            </a:pPr>
            <a:r>
              <a:rPr lang="es-MX" sz="20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(509) 293-6314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Impact"/>
              <a:buNone/>
            </a:pPr>
            <a:r>
              <a:rPr lang="es-MX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Plan de Seguridad</a:t>
            </a:r>
            <a:r>
              <a:rPr lang="es-MX" sz="4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01200" y="1510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85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Cargue consigo una tarjeta con sus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derechos en todo momento</a:t>
            </a:r>
          </a:p>
          <a:p>
            <a:pPr marL="273050" marR="0" lvl="0" indent="-28511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34817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Tenga con usted los números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telefónicos de un contacto de emergencia y de su abogado</a:t>
            </a:r>
          </a:p>
          <a:p>
            <a:pPr marL="273050" marR="0" lvl="0" indent="-28511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34817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Tenga una carpeta con todos sus documentos importantes en un lugar seguro. Dígale donde esta a una persona de confianza</a:t>
            </a:r>
          </a:p>
          <a:p>
            <a:pPr marL="273050" marR="0" lvl="0" indent="-28511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34817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Conozca sus condiciones medicas</a:t>
            </a:r>
          </a:p>
          <a:p>
            <a:pPr marL="273050" marR="0" lvl="0" indent="-27305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i="1" u="sng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MX" sz="2400" i="1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Nunca cargue consigo identificaciones de otros países ni documentos falsos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Noto Sans Symbols"/>
              <a:buNone/>
            </a:pPr>
            <a:endParaRPr sz="2600" b="1" i="0" u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45720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825" y="165775"/>
            <a:ext cx="2852100" cy="25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275" y="6075362"/>
            <a:ext cx="708000" cy="6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40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Plan de Seguridad</a:t>
            </a:r>
            <a:r>
              <a:rPr lang="es-MX" sz="40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22275" y="1417637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Tenga un archivo con todos sus documentos 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los de sus hijos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s-MX" sz="2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Pruebas de residencia por los ultimos 2 a</a:t>
            </a:r>
            <a:r>
              <a:rPr lang="es-MX" sz="2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ñ</a:t>
            </a:r>
            <a:r>
              <a:rPr lang="es-MX" sz="2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es-MX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estado de cuenta de banco, contrato de renta, cuentas bajo su nombre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s-MX" sz="2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Pruebas de identidad </a:t>
            </a:r>
            <a:r>
              <a:rPr lang="es-MX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actas de nacimiento, pasaportes, licencia o identificación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s-MX" sz="22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Documentos legales</a:t>
            </a:r>
            <a:r>
              <a:rPr lang="es-MX" sz="22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archivos criminales, archivos de audiencias, solicitudes de inmigración y documentos notariados</a:t>
            </a:r>
          </a:p>
          <a:p>
            <a:pPr marL="822325" marR="0" lvl="2" indent="-2381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1AB"/>
              </a:buClr>
              <a:buSzPct val="85000"/>
              <a:buFont typeface="Arial"/>
              <a:buChar char="•"/>
            </a:pPr>
            <a:r>
              <a:rPr lang="es-MX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Acto de Libertad de Información (FOIA)</a:t>
            </a:r>
          </a:p>
          <a:p>
            <a:pPr marL="822325" marR="0" lvl="2" indent="-255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MX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Archivo con FBI (huellas)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2850" y="274637"/>
            <a:ext cx="1949400" cy="16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962" y="5880100"/>
            <a:ext cx="706436" cy="74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Impact"/>
              <a:buNone/>
            </a:pPr>
            <a:r>
              <a:rPr lang="es-MX" sz="4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Precauciones para su Familia/Amistades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Hable con su contacto de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emergencia sobre que debe hacer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en caso de una detención </a:t>
            </a:r>
          </a:p>
          <a:p>
            <a:pPr marL="273050" marR="0" lvl="0" indent="-2743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Entregue copias de las llaves de su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casa y su automóvil a una persona de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confianza</a:t>
            </a:r>
          </a:p>
          <a:p>
            <a:pPr marL="273050" marR="0" lvl="0" indent="-27432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Avise a la escuela quien recogerá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sus hijos en caso de una emergencia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800" b="1" i="0" u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800" b="1" i="0" u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  <a:p>
            <a:pPr marL="319087" marR="0" lvl="1" indent="-1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3000" b="1" i="0" u="none" strike="noStrike" cap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3000" b="1" i="0" u="none" strike="noStrike" cap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5" y="1431925"/>
            <a:ext cx="2235300" cy="23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962" y="5880100"/>
            <a:ext cx="706500" cy="7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821100" y="1524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Impact"/>
              <a:buNone/>
            </a:pPr>
            <a:r>
              <a:rPr lang="es-MX" sz="4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Precauciones para sus Hijos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114800" cy="518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22860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Entregue a sus hijos una tarjeta con el número telefónico de un contacto de emergencia</a:t>
            </a:r>
          </a:p>
          <a:p>
            <a:pPr lvl="0" indent="-22860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Obtenga doble nacionalidad para sus hijos</a:t>
            </a:r>
          </a:p>
          <a:p>
            <a:pPr marL="273050" marR="0" lvl="0" indent="-295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Obtenga pasaportes de todos los países donde sean ciudadanos sus hijos</a:t>
            </a:r>
          </a:p>
          <a:p>
            <a:pPr marL="273050" marR="0" lvl="0" indent="-295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Firme un poder notarial para dejar sus hijos con alguien de confianza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800" b="1" i="0" u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92" name="Shape 192" descr="http://www.colorlines.com/archival_images/elvira_we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447800"/>
            <a:ext cx="41148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8762" y="5897575"/>
            <a:ext cx="706500" cy="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4925250" y="5897575"/>
            <a:ext cx="2746800" cy="9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MX">
                <a:solidFill>
                  <a:schemeClr val="dk2"/>
                </a:solidFill>
              </a:rPr>
              <a:t>Colectiva Legal del Pueblo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Impact"/>
              <a:buNone/>
            </a:pPr>
            <a:r>
              <a:rPr lang="es-MX" sz="4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Precauciones para su propiedad y negocios 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1600325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851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 considerar poner su propiedad o negocio bajo nombre de una persona que es residente o ciudadano </a:t>
            </a:r>
          </a:p>
          <a:p>
            <a:pPr marL="273050" marR="0" lvl="0" indent="-28511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Puede hacer un poder para darle autoridad a una sola persona para hacer cualquier cambio o venta de propiedad o negocio</a:t>
            </a:r>
          </a:p>
          <a:p>
            <a:pPr marL="273050" marR="0" lvl="0" indent="-28511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no quiere hacer un poder, puede asignar a una persona como persona autorizada en sus cuentas (cuenta de banco, cuenta de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MX" sz="240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s-MX" sz="240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teléfono, cable, etc.) 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9550" y="4764126"/>
            <a:ext cx="2773800" cy="18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962" y="5880100"/>
            <a:ext cx="706500" cy="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914400" y="5677450"/>
            <a:ext cx="3000000" cy="11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MX">
                <a:solidFill>
                  <a:schemeClr val="dk2"/>
                </a:solidFill>
              </a:rPr>
              <a:t>Colectiva Legal del Pueblo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04862" y="285750"/>
            <a:ext cx="7772400" cy="1457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Impact"/>
              <a:buNone/>
            </a:pPr>
            <a:r>
              <a:rPr lang="es-MX" sz="4000" b="1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es-MX" sz="4000" b="1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s-MX" sz="4000" b="1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es-MX" sz="4000" b="1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s-MX" sz="4000" b="1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es-MX" sz="4000" b="1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s-MX" sz="4000" b="1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es-MX" sz="4000" b="1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s-MX" sz="6000" b="1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Redadas</a:t>
            </a:r>
            <a:r>
              <a:rPr lang="es-MX" sz="4000" b="1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es-MX" sz="4000" b="1" i="0" u="none" strike="noStrike" cap="none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</a:br>
            <a:endParaRPr lang="es-MX" sz="4000" b="1" i="0" u="none" strike="noStrike" cap="none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11" name="Shape 2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7487" y="1314450"/>
            <a:ext cx="3414712" cy="23748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2" name="Shape 212"/>
          <p:cNvSpPr txBox="1"/>
          <p:nvPr/>
        </p:nvSpPr>
        <p:spPr>
          <a:xfrm>
            <a:off x="6746875" y="3911600"/>
            <a:ext cx="2292349" cy="328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4025" y="2703511"/>
            <a:ext cx="3389311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6650" y="1430337"/>
            <a:ext cx="2247900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811" y="4960937"/>
            <a:ext cx="4110036" cy="173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86412" y="4481512"/>
            <a:ext cx="3389311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0662" y="4857750"/>
            <a:ext cx="1698625" cy="169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81712" y="1346200"/>
            <a:ext cx="2957512" cy="184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 descr="colectiva 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91237" y="3678237"/>
            <a:ext cx="706436" cy="6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48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¡NO ABRA LA PUERTA!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9050" y="1295400"/>
            <a:ext cx="8610600" cy="505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1" indent="-2746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s-MX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“Por favor muestren su identificación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MX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una orden firmado por un juez”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7687" marR="0" lvl="1" indent="-2746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s-MX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“No quiero responder a ninguna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MX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pregunta” o </a:t>
            </a:r>
            <a:r>
              <a:rPr lang="es-MX">
                <a:latin typeface="Arial"/>
                <a:ea typeface="Arial"/>
                <a:cs typeface="Arial"/>
                <a:sym typeface="Arial"/>
              </a:rPr>
              <a:t>“no quiero entregarle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MX">
                <a:latin typeface="Arial"/>
                <a:ea typeface="Arial"/>
                <a:cs typeface="Arial"/>
                <a:sym typeface="Arial"/>
              </a:rPr>
              <a:t>ningún documento”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7687" marR="0" lvl="1" indent="-2746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s-MX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 No concedo a que entren a mi casa”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7687" marR="0" lvl="1" indent="-2746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r>
              <a:rPr lang="es-MX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“Hay niños/ancianos en la casa,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MX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¿me da permiso consolarlos y/o hacer arreglos para su cuidado?” </a:t>
            </a:r>
          </a:p>
          <a:p>
            <a:pPr marL="547687" marR="0" lvl="1" indent="-27463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●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-1079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70833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893762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1143000"/>
            <a:ext cx="3200399" cy="381634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69803"/>
              </a:srgbClr>
            </a:outerShdw>
          </a:effectLst>
        </p:spPr>
      </p:pic>
      <p:pic>
        <p:nvPicPr>
          <p:cNvPr id="228" name="Shape 228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312" y="5980125"/>
            <a:ext cx="706500" cy="6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 descr="https://eastchestermhs.wikispaces.com/file/view/warrant.jpg/30311548/warra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28600"/>
            <a:ext cx="5840412" cy="7532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Shape 234"/>
          <p:cNvGrpSpPr/>
          <p:nvPr/>
        </p:nvGrpSpPr>
        <p:grpSpPr>
          <a:xfrm>
            <a:off x="3041650" y="603250"/>
            <a:ext cx="2609849" cy="933450"/>
            <a:chOff x="3041650" y="603250"/>
            <a:chExt cx="2609849" cy="933450"/>
          </a:xfrm>
        </p:grpSpPr>
        <p:pic>
          <p:nvPicPr>
            <p:cNvPr id="235" name="Shape 2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41650" y="603250"/>
              <a:ext cx="2609849" cy="93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Shape 236"/>
            <p:cNvSpPr txBox="1"/>
            <p:nvPr/>
          </p:nvSpPr>
          <p:spPr>
            <a:xfrm>
              <a:off x="3333750" y="895350"/>
              <a:ext cx="2019299" cy="342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Shape 237"/>
          <p:cNvSpPr txBox="1"/>
          <p:nvPr/>
        </p:nvSpPr>
        <p:spPr>
          <a:xfrm>
            <a:off x="5562600" y="5638800"/>
            <a:ext cx="3276600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 Black"/>
              <a:buNone/>
            </a:pPr>
            <a:r>
              <a:rPr lang="es-MX" sz="2000" b="1" i="0" u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Firma del Juez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 Black"/>
              <a:buNone/>
            </a:pPr>
            <a:r>
              <a:rPr lang="es-MX" sz="2000" b="1" i="0" u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r>
              <a:rPr lang="es-MX" sz="2000" b="1" i="0" u="none">
                <a:solidFill>
                  <a:srgbClr val="E70F14"/>
                </a:solidFill>
                <a:latin typeface="Arial Black"/>
                <a:ea typeface="Arial Black"/>
                <a:cs typeface="Arial Black"/>
                <a:sym typeface="Arial Black"/>
              </a:rPr>
              <a:t>JUDICIAL OFFICER</a:t>
            </a:r>
            <a:r>
              <a:rPr lang="es-MX" sz="2000" b="1" i="0" u="none">
                <a:solidFill>
                  <a:srgbClr val="404040"/>
                </a:solidFill>
                <a:latin typeface="Arial Black"/>
                <a:ea typeface="Arial Black"/>
                <a:cs typeface="Arial Black"/>
                <a:sym typeface="Arial Black"/>
              </a:rPr>
              <a:t>”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791200" y="609600"/>
            <a:ext cx="33527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3128"/>
              </a:buClr>
              <a:buSzPct val="25000"/>
              <a:buFont typeface="Arial Black"/>
              <a:buNone/>
            </a:pPr>
            <a:r>
              <a:rPr lang="es-MX" sz="2000" b="1" i="0" u="none">
                <a:solidFill>
                  <a:srgbClr val="4A3128"/>
                </a:solidFill>
                <a:latin typeface="Arial Black"/>
                <a:ea typeface="Arial Black"/>
                <a:cs typeface="Arial Black"/>
                <a:sym typeface="Arial Black"/>
              </a:rPr>
              <a:t>ORDEN DE REGISTRO</a:t>
            </a:r>
          </a:p>
        </p:txBody>
      </p:sp>
      <p:cxnSp>
        <p:nvCxnSpPr>
          <p:cNvPr id="239" name="Shape 239"/>
          <p:cNvCxnSpPr/>
          <p:nvPr/>
        </p:nvCxnSpPr>
        <p:spPr>
          <a:xfrm rot="10800000">
            <a:off x="5562599" y="1143000"/>
            <a:ext cx="3276600" cy="1587"/>
          </a:xfrm>
          <a:prstGeom prst="straightConnector1">
            <a:avLst/>
          </a:prstGeom>
          <a:noFill/>
          <a:ln w="57150" cap="flat" cmpd="sng">
            <a:solidFill>
              <a:srgbClr val="E70F14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40" name="Shape 240"/>
          <p:cNvCxnSpPr/>
          <p:nvPr/>
        </p:nvCxnSpPr>
        <p:spPr>
          <a:xfrm rot="10800000">
            <a:off x="5105399" y="6477000"/>
            <a:ext cx="2895600" cy="1587"/>
          </a:xfrm>
          <a:prstGeom prst="straightConnector1">
            <a:avLst/>
          </a:prstGeom>
          <a:noFill/>
          <a:ln w="57150" cap="flat" cmpd="sng">
            <a:solidFill>
              <a:srgbClr val="E70F14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41" name="Shape 241"/>
          <p:cNvSpPr txBox="1"/>
          <p:nvPr/>
        </p:nvSpPr>
        <p:spPr>
          <a:xfrm>
            <a:off x="6461125" y="3095625"/>
            <a:ext cx="2530475" cy="52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242" name="Shape 242" descr="colectiva 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3100" y="2970211"/>
            <a:ext cx="708024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" y="0"/>
            <a:ext cx="489743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0"/>
            <a:ext cx="5329237" cy="6899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Shape 249"/>
          <p:cNvCxnSpPr/>
          <p:nvPr/>
        </p:nvCxnSpPr>
        <p:spPr>
          <a:xfrm rot="10800000" flipH="1">
            <a:off x="838200" y="1600200"/>
            <a:ext cx="685799" cy="685799"/>
          </a:xfrm>
          <a:prstGeom prst="bentConnector3">
            <a:avLst>
              <a:gd name="adj1" fmla="val 0"/>
            </a:avLst>
          </a:prstGeom>
          <a:noFill/>
          <a:ln w="76200" cap="flat" cmpd="sng">
            <a:solidFill>
              <a:srgbClr val="E70F14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50" name="Shape 250"/>
          <p:cNvSpPr txBox="1"/>
          <p:nvPr/>
        </p:nvSpPr>
        <p:spPr>
          <a:xfrm>
            <a:off x="609600" y="2209800"/>
            <a:ext cx="4343400" cy="584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Impact"/>
              <a:buNone/>
            </a:pPr>
            <a:r>
              <a:rPr lang="es-MX" sz="3200" b="1" i="0" u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NO ABRA LA PUERTA</a:t>
            </a:r>
          </a:p>
        </p:txBody>
      </p:sp>
      <p:grpSp>
        <p:nvGrpSpPr>
          <p:cNvPr id="251" name="Shape 251"/>
          <p:cNvGrpSpPr/>
          <p:nvPr/>
        </p:nvGrpSpPr>
        <p:grpSpPr>
          <a:xfrm>
            <a:off x="755650" y="828675"/>
            <a:ext cx="3292474" cy="1012825"/>
            <a:chOff x="755650" y="828675"/>
            <a:chExt cx="3292474" cy="1012825"/>
          </a:xfrm>
        </p:grpSpPr>
        <p:pic>
          <p:nvPicPr>
            <p:cNvPr id="252" name="Shape 25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650" y="828675"/>
              <a:ext cx="3292474" cy="101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Shape 253"/>
            <p:cNvSpPr txBox="1"/>
            <p:nvPr/>
          </p:nvSpPr>
          <p:spPr>
            <a:xfrm>
              <a:off x="1057275" y="1133475"/>
              <a:ext cx="2686049" cy="40004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4" name="Shape 254"/>
          <p:cNvCxnSpPr/>
          <p:nvPr/>
        </p:nvCxnSpPr>
        <p:spPr>
          <a:xfrm rot="10800000">
            <a:off x="2895599" y="4495800"/>
            <a:ext cx="762000" cy="1587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255" name="Shape 255"/>
          <p:cNvSpPr txBox="1"/>
          <p:nvPr/>
        </p:nvSpPr>
        <p:spPr>
          <a:xfrm>
            <a:off x="3733800" y="4267200"/>
            <a:ext cx="22860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Impact"/>
              <a:buNone/>
            </a:pPr>
            <a:r>
              <a:rPr lang="es-MX" sz="3200" b="0" i="0" u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FIRMA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598487" y="60960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257" name="Shape 257" descr="colectiva 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3336" y="5903912"/>
            <a:ext cx="708024" cy="6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11" y="-152400"/>
            <a:ext cx="9020175" cy="640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838200" y="6218237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265" name="Shape 265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962" y="5997575"/>
            <a:ext cx="706436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48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Resumen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81000" y="1295012"/>
            <a:ext cx="7772400" cy="446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AutoNum type="romanUcPeriod"/>
            </a:pPr>
            <a:r>
              <a:rPr lang="es-MX" sz="3000">
                <a:latin typeface="Arial"/>
                <a:ea typeface="Arial"/>
                <a:cs typeface="Arial"/>
                <a:sym typeface="Arial"/>
              </a:rPr>
              <a:t>Últimas Noticias sobre 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>
                <a:latin typeface="Arial"/>
                <a:ea typeface="Arial"/>
                <a:cs typeface="Arial"/>
                <a:sym typeface="Arial"/>
              </a:rPr>
              <a:t>inmigración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AutoNum type="romanUcPeriod"/>
            </a:pPr>
            <a:r>
              <a:rPr lang="es-MX" sz="3000"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s-MX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Protegernos</a:t>
            </a:r>
            <a:r>
              <a:rPr lang="es-MX" sz="3000">
                <a:latin typeface="Arial"/>
                <a:ea typeface="Arial"/>
                <a:cs typeface="Arial"/>
                <a:sym typeface="Arial"/>
              </a:rPr>
              <a:t> como individuos/ familias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AutoNum type="romanUcPeriod"/>
            </a:pPr>
            <a:r>
              <a:rPr lang="es-MX" sz="3000">
                <a:latin typeface="Arial"/>
                <a:ea typeface="Arial"/>
                <a:cs typeface="Arial"/>
                <a:sym typeface="Arial"/>
              </a:rPr>
              <a:t>Cómo</a:t>
            </a:r>
            <a:r>
              <a:rPr lang="es-MX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Protegernos como comunidad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AutoNum type="romanUcPeriod"/>
            </a:pPr>
            <a:r>
              <a:rPr lang="es-MX" sz="3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Preguntas 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990600" y="60960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96" name="Shape 96" descr="colectiva 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162" y="5913437"/>
            <a:ext cx="706436" cy="64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149" y="308425"/>
            <a:ext cx="3592274" cy="239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44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Redadas en el Trabajo o Lugar Publico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43434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Mantenga la calma y aléjese de donde están los oficiales si es posible</a:t>
            </a:r>
            <a:r>
              <a:rPr lang="es-MX" sz="24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Haga lo que haga ¡no corra!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“No quiero contestar ninguna pregunta. Quiero hablar con un abogado”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“No quiero </a:t>
            </a:r>
            <a:r>
              <a:rPr lang="es-MX" sz="2400">
                <a:latin typeface="Arial"/>
                <a:ea typeface="Arial"/>
                <a:cs typeface="Arial"/>
                <a:sym typeface="Arial"/>
              </a:rPr>
              <a:t>entregar</a:t>
            </a: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ningún documento”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-22860" rtl="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●"/>
            </a:pPr>
            <a:r>
              <a:rPr lang="es-MX" sz="2400">
                <a:latin typeface="Arial"/>
                <a:ea typeface="Arial"/>
                <a:cs typeface="Arial"/>
                <a:sym typeface="Arial"/>
              </a:rPr>
              <a:t>“¿Estoy libre para irme?”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5334000" y="6310312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273" name="Shape 273" descr="ICE raid santa ana calif jan 17 2007 ap photo mark avery-thumb.jpg (400×322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295400"/>
            <a:ext cx="3809999" cy="50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6937" y="6118225"/>
            <a:ext cx="706436" cy="6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02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48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Detenido por la Policía 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49530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 en un lugar seguro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Apague su automóvil, baje la ventana del conductor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Asegúrese que sus manos sean visibles colocándolas en el volante y manténgalas ahí hasta que el oficial pida sus licencia, registración y póliza de seguro.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Siempre permita que el oficial hable primero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4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6553200" y="63373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5900" y="1722436"/>
            <a:ext cx="3771900" cy="44497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83" name="Shape 283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6762" y="6145212"/>
            <a:ext cx="706436" cy="6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724400" y="457200"/>
            <a:ext cx="3962399" cy="23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36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SI ES DETENIDO DOCUMENTE TODO</a:t>
            </a:r>
          </a:p>
        </p:txBody>
      </p:sp>
      <p:pic>
        <p:nvPicPr>
          <p:cNvPr id="289" name="Shape 2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57200"/>
            <a:ext cx="4343400" cy="5638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0" name="Shape 290"/>
          <p:cNvSpPr txBox="1"/>
          <p:nvPr/>
        </p:nvSpPr>
        <p:spPr>
          <a:xfrm>
            <a:off x="5711825" y="619125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5387" y="3024186"/>
            <a:ext cx="3962399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 descr="colectiva 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5387" y="6000750"/>
            <a:ext cx="706436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809625" y="274628"/>
            <a:ext cx="7772400" cy="104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36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Cuando Vaya a la Cárcel o a la Corte…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2925761"/>
            <a:ext cx="8229600" cy="3703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85000"/>
              <a:buFont typeface="Arial"/>
              <a:buChar char="●"/>
            </a:pPr>
            <a:r>
              <a:rPr lang="es-MX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Inmigración podría aparecer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C0000"/>
              </a:buClr>
              <a:buSzPct val="85000"/>
              <a:buFont typeface="Arial"/>
              <a:buChar char="●"/>
            </a:pPr>
            <a:r>
              <a:rPr lang="es-MX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 aparecer en la corte o empeorara la situación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0000"/>
              </a:buClr>
              <a:buSzPct val="85000"/>
              <a:buFont typeface="Arial"/>
              <a:buChar char="●"/>
            </a:pPr>
            <a:r>
              <a:rPr lang="es-MX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juez/un oficial podría preguntar por su estatus migratorio. Usted puede invocar la 5ta enmienda de no incriminarse a si mismo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879475" y="62611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1174750"/>
            <a:ext cx="3162300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625" y="1047750"/>
            <a:ext cx="2543174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 descr="colectiva 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200" y="6057900"/>
            <a:ext cx="708024" cy="6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593725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Sus Derechos Cuando es Detenido por la Policía o Inmigración</a:t>
            </a:r>
            <a:r>
              <a:rPr lang="es-MX" sz="40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 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423862" y="1420812"/>
            <a:ext cx="8112125" cy="4641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Usted tiene derecho a saber y recibir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notificación de lo acusan asegúrese que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entienda los cargos y las consecuencias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espere que los agentes o el juez le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explique sus opciones o que le den información correcta.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Usted tiene derecho a un abogado en la corte criminal (pero no con inmigración!)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Usted tiene derecho a guardar silencio- No mienta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944562" y="6345237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4925" y="1204912"/>
            <a:ext cx="2319337" cy="231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125" y="6091237"/>
            <a:ext cx="706436" cy="6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44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Cuando es Detenido por Inmigración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/>
              <a:buChar char="●"/>
            </a:pPr>
            <a:r>
              <a:rPr lang="es-MX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Debe pedir una audiencia para fianza (si cali</a:t>
            </a:r>
            <a:r>
              <a:rPr lang="es-MX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fica depende de su record criminal y con migración)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85000"/>
              <a:buFont typeface="Noto Sans Symbols"/>
              <a:buChar char="●"/>
            </a:pPr>
            <a:r>
              <a:rPr lang="es-MX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firme ningún documento sin hablar con su abogado (orden de deportación ni salida voluntaria)</a:t>
            </a:r>
            <a:r>
              <a:rPr lang="es-MX" sz="2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1" i="0" u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600" b="1" i="0" u="none">
                <a:solidFill>
                  <a:srgbClr val="4040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1" i="0" u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838200" y="6232525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150" y="4357687"/>
            <a:ext cx="2743200" cy="230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561" y="6016625"/>
            <a:ext cx="708024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191000" y="498475"/>
            <a:ext cx="4267199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40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Buscando Ayuda Para un Detenido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533400" y="2243136"/>
            <a:ext cx="8153399" cy="3697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Busque un abogado de inmigración (asegúrese que es un abogado licenciado en algún estado) 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/>
              <a:buChar char="●"/>
            </a:pP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Proyecto para Derechos de Inmigrante del Noroeste (NWIRP)</a:t>
            </a:r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/>
              <a:buChar char="●"/>
            </a:pPr>
            <a:r>
              <a:rPr lang="es-MX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AILA (Abogados de Inmigracion)</a:t>
            </a:r>
            <a:r>
              <a:rPr lang="es-MX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Arial"/>
              <a:buChar char="●"/>
            </a:pPr>
            <a:r>
              <a:rPr lang="es-MX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Escriba cartas de apoyo</a:t>
            </a:r>
          </a:p>
          <a:p>
            <a:pPr lvl="0" indent="-22860" rtl="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-MX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visitar el detenido solo deben ir ciudadanos o residentes legales de los Estados Unidos</a:t>
            </a:r>
          </a:p>
          <a:p>
            <a:pPr lvl="0" indent="-22860" rtl="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s-MX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den información alguna a los agentes ni traten de explicarles su caso, podría ser usado en su contra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1" i="0" u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600" b="1" i="0" u="none">
              <a:solidFill>
                <a:srgbClr val="4040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889000" y="6259512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50" y="274637"/>
            <a:ext cx="3790949" cy="18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6076950"/>
            <a:ext cx="708024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393700" y="381000"/>
            <a:ext cx="6464299" cy="976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r>
              <a:rPr lang="es-MX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s-MX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s-MX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s-MX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s-MX" sz="2400" b="1" i="0" u="sng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Números Telefónicos y Sitios </a:t>
            </a:r>
            <a:br>
              <a:rPr lang="es-MX" sz="2400" b="1" i="0" u="sng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</a:br>
            <a:r>
              <a:rPr lang="es-MX" sz="2400" b="1" i="0" u="sng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de Internet Importantes: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23862" y="1292225"/>
            <a:ext cx="81533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Verificar abogado de inmigración: </a:t>
            </a:r>
            <a:r>
              <a:rPr lang="es-MX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www.ailalawyer.org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Abogados licenciados en Washington: </a:t>
            </a:r>
            <a:r>
              <a:rPr lang="es-MX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www.mywsba.org/LawyerDirectory.aspx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Solicitudes de Inmigración: </a:t>
            </a:r>
            <a:r>
              <a:rPr lang="es-MX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http://www.uscis.gov/forms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Sitio de ICE:  </a:t>
            </a:r>
            <a:r>
              <a:rPr lang="es-MX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https://locator.ice.gov/odls/ </a:t>
            </a: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encontrar a alguien que está detenido. Tenga a la mano lo siguiente: nombre completo del detenido, número de inmigración (Alien #), fecha de nacimiento y país de origen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 de Detención del Noroeste (NWDC)Tacoma: </a:t>
            </a:r>
            <a:r>
              <a:rPr lang="es-MX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(253) 779-6000.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NWDC Línea de Mensajes: </a:t>
            </a:r>
            <a:r>
              <a:rPr lang="es-MX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(253) 396-1611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Información sobre visitas en el NWDC:  </a:t>
            </a:r>
            <a:r>
              <a:rPr lang="es-MX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https://www.ice.gov/detention-facility/tacoma-northwest-detention-center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 Información de Inmigración: </a:t>
            </a:r>
            <a:r>
              <a:rPr lang="es-MX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1-800-898-7180</a:t>
            </a: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24 horas al día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Proyecto de Inmigrantes del Noroeste: </a:t>
            </a:r>
            <a:r>
              <a:rPr lang="es-MX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1-800-445-5771</a:t>
            </a:r>
            <a:r>
              <a:rPr lang="es-MX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http://www.nwirp.org/resources/forimmigrants 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" y="5884862"/>
            <a:ext cx="706436" cy="74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9100" y="198436"/>
            <a:ext cx="2120899" cy="14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55275" y="274624"/>
            <a:ext cx="7772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MX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¡Informese y Involúcrese en la Conversación! 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1855500" y="1417625"/>
            <a:ext cx="5433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2400" b="1"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2400" b="1">
                <a:latin typeface="Arial"/>
                <a:ea typeface="Arial"/>
                <a:cs typeface="Arial"/>
                <a:sym typeface="Arial"/>
              </a:rPr>
              <a:t>Proyecto de Inmigrantes del Noroeste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s-MX" sz="2400" b="1">
                <a:latin typeface="Arial"/>
                <a:ea typeface="Arial"/>
                <a:cs typeface="Arial"/>
                <a:sym typeface="Arial"/>
              </a:rPr>
              <a:t>La Red en Solidaridad con Inmigrantes en WA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425" y="734275"/>
            <a:ext cx="31432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275" y="1521500"/>
            <a:ext cx="1309924" cy="130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685" y="4456525"/>
            <a:ext cx="1533100" cy="1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650" y="2935300"/>
            <a:ext cx="1687175" cy="16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 descr="C:\Users\Rosario\Documents\fliers\liliana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100" y="2191600"/>
            <a:ext cx="2812200" cy="42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/>
        </p:nvSpPr>
        <p:spPr>
          <a:xfrm>
            <a:off x="3429000" y="1181100"/>
            <a:ext cx="5333999" cy="4924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0" i="0" u="none">
                <a:solidFill>
                  <a:schemeClr val="dk1"/>
                </a:solidFill>
              </a:rPr>
              <a:t>Colectiva Legal del Pueblo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0" i="0" u="none">
                <a:solidFill>
                  <a:schemeClr val="dk1"/>
                </a:solidFill>
              </a:rPr>
              <a:t>14249 Ambaum Blvd SW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0" i="0" u="none">
                <a:solidFill>
                  <a:schemeClr val="dk1"/>
                </a:solidFill>
              </a:rPr>
              <a:t>Suite 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0" i="0" u="none">
                <a:solidFill>
                  <a:schemeClr val="dk1"/>
                </a:solidFill>
              </a:rPr>
              <a:t>Burien, WA 98166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1" i="0" u="none">
                <a:solidFill>
                  <a:schemeClr val="dk1"/>
                </a:solidFill>
              </a:rPr>
              <a:t>(206) 931-1514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1" i="0" u="none">
                <a:solidFill>
                  <a:schemeClr val="dk1"/>
                </a:solidFill>
              </a:rPr>
              <a:t>___________________________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0" i="0" u="none">
                <a:solidFill>
                  <a:schemeClr val="dk1"/>
                </a:solidFill>
              </a:rPr>
              <a:t>Wenatchee Office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0" i="0" u="none">
                <a:solidFill>
                  <a:schemeClr val="dk1"/>
                </a:solidFill>
              </a:rPr>
              <a:t>113 Second Street, Suite 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0" i="0" u="none">
                <a:solidFill>
                  <a:schemeClr val="dk1"/>
                </a:solidFill>
              </a:rPr>
              <a:t>Wenatchee, WA, 98801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0" i="0" u="none">
                <a:solidFill>
                  <a:schemeClr val="dk1"/>
                </a:solidFill>
              </a:rPr>
              <a:t>P.O. Box 2509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0" i="0" u="none">
                <a:solidFill>
                  <a:schemeClr val="dk1"/>
                </a:solidFill>
              </a:rPr>
              <a:t>Wenatchee, WA, 98807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1" i="0" u="none">
                <a:solidFill>
                  <a:schemeClr val="dk1"/>
                </a:solidFill>
              </a:rPr>
              <a:t>(509) 293-6314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2000" b="1" i="0" u="none">
                <a:solidFill>
                  <a:schemeClr val="dk1"/>
                </a:solidFill>
              </a:rPr>
              <a:t>____________________________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1800" b="0" i="0" u="sng">
                <a:solidFill>
                  <a:schemeClr val="dk1"/>
                </a:solidFill>
              </a:rPr>
              <a:t>Correo Electrónico:</a:t>
            </a:r>
            <a:r>
              <a:rPr lang="es-MX" sz="1800" b="0" i="0">
                <a:solidFill>
                  <a:schemeClr val="dk1"/>
                </a:solidFill>
              </a:rPr>
              <a:t> </a:t>
            </a:r>
            <a:r>
              <a:rPr lang="es-MX" sz="1800" b="0" i="0" u="none">
                <a:solidFill>
                  <a:schemeClr val="dk1"/>
                </a:solidFill>
              </a:rPr>
              <a:t>colectivalegal@gmail.com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MX" sz="1800" b="0" i="0" u="sng">
                <a:solidFill>
                  <a:schemeClr val="dk1"/>
                </a:solidFill>
              </a:rPr>
              <a:t>Sitio de Internet:</a:t>
            </a:r>
            <a:r>
              <a:rPr lang="es-MX" sz="1800" b="0" i="0">
                <a:solidFill>
                  <a:schemeClr val="dk1"/>
                </a:solidFill>
              </a:rPr>
              <a:t> </a:t>
            </a:r>
            <a:r>
              <a:rPr lang="es-MX" sz="1800" b="0" i="0" u="none">
                <a:solidFill>
                  <a:schemeClr val="dk1"/>
                </a:solidFill>
              </a:rPr>
              <a:t>www.colectivalegal.org 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879475" y="150811"/>
            <a:ext cx="66294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5400" b="1" i="0" u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Contáctanos</a:t>
            </a: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2" y="1246187"/>
            <a:ext cx="2719386" cy="45815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381000" y="6211887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8610600" cy="113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30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Últimas Noticias sobre Inmigración: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3000" b="1" i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¿Que es una orden ejecutiva?</a:t>
            </a:r>
            <a:r>
              <a:rPr lang="es-MX" sz="30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 </a:t>
            </a:r>
            <a:r>
              <a:rPr lang="es-MX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104" name="Shape 104" descr="colectiva 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962650"/>
            <a:ext cx="706500" cy="6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420600" y="1526250"/>
            <a:ext cx="8226600" cy="432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s-MX" sz="1800"/>
              <a:t>Un documento oficial firmado por el presidente que declara la política del gobierno.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  <a:buAutoNum type="alphaLcPeriod"/>
            </a:pPr>
            <a:r>
              <a:rPr lang="es-MX" sz="1800"/>
              <a:t>El presidente está dando instrucciones a las agencias y departamentos gubernamentales sobre cómo operar en un área determinada.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s-MX" sz="1800"/>
              <a:t>Las órdenes ejecutivas no pueden eliminar una ley aprobada por el Congreso.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AutoNum type="arabicPeriod"/>
            </a:pPr>
            <a:r>
              <a:rPr lang="es-MX" sz="1800"/>
              <a:t>El Presidente puede anular cualquiera de las órdenes ejecutivas del Presidente Obama.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0" y="4281875"/>
            <a:ext cx="4175125" cy="234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8610599" cy="1131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36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Últimas Noticias sobre Inmigración</a:t>
            </a:r>
            <a:r>
              <a:rPr lang="es-MX" sz="60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 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113" name="Shape 113" descr="colectiva 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962650"/>
            <a:ext cx="706436" cy="649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44275" y="1524000"/>
            <a:ext cx="8226600" cy="432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MX" sz="2400"/>
              <a:t>Miércoles 25 de Enero, Trump anunció y firmó 2 órdenes ejecutivas relevante a inmigración.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s-MX" sz="2400" b="1"/>
              <a:t>Seguridad Pública en el Interior de los Estados Unidos</a:t>
            </a:r>
          </a:p>
          <a:p>
            <a:pPr marL="914400" lvl="1" indent="-381000" rtl="0">
              <a:spcBef>
                <a:spcPts val="0"/>
              </a:spcBef>
              <a:buSzPct val="100000"/>
              <a:buAutoNum type="alphaLcParenR"/>
            </a:pPr>
            <a:r>
              <a:rPr lang="es-MX" sz="2400"/>
              <a:t>Reemplaza los memos de DHS de 2014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arenR"/>
            </a:pPr>
            <a:r>
              <a:rPr lang="es-MX" sz="2400" b="1"/>
              <a:t>Seguridad Fronteriza </a:t>
            </a:r>
          </a:p>
          <a:p>
            <a:pPr marL="914400" lvl="1" indent="-381000" rtl="0">
              <a:spcBef>
                <a:spcPts val="0"/>
              </a:spcBef>
              <a:buSzPct val="100000"/>
              <a:buAutoNum type="alphaLcParenR"/>
            </a:pPr>
            <a:r>
              <a:rPr lang="es-MX" sz="2400"/>
              <a:t>Ocupa aprobación de Congreso y otras agencias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800" y="4175000"/>
            <a:ext cx="3575700" cy="25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8610600" cy="90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buClr>
                <a:schemeClr val="dk1"/>
              </a:buClr>
              <a:buSzPct val="100000"/>
              <a:buFont typeface="Cantata One"/>
              <a:buAutoNum type="arabicPeriod"/>
            </a:pPr>
            <a:r>
              <a:rPr lang="es-MX" sz="24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SEGURIDAD PÚBLICA EN EL INTERIOR DE LOS ESTADOS UNIDOS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122" name="Shape 122" descr="colectiva 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962650"/>
            <a:ext cx="706500" cy="6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612600" y="1260337"/>
            <a:ext cx="8226600" cy="46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s-MX" sz="1800" b="1">
                <a:solidFill>
                  <a:srgbClr val="333333"/>
                </a:solidFill>
              </a:rPr>
              <a:t>Aumentar la Capacidad del Sistema de Deportación</a:t>
            </a:r>
            <a:r>
              <a:rPr lang="es-MX" sz="1800">
                <a:solidFill>
                  <a:srgbClr val="333333"/>
                </a:solidFill>
              </a:rPr>
              <a:t>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○"/>
            </a:pPr>
            <a:r>
              <a:rPr lang="es-MX" sz="1800">
                <a:solidFill>
                  <a:srgbClr val="333333"/>
                </a:solidFill>
              </a:rPr>
              <a:t>Comunidades Seguras, 287 (g), expediciones de deportaciones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333333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s-MX" sz="1800" b="1">
                <a:solidFill>
                  <a:srgbClr val="333333"/>
                </a:solidFill>
              </a:rPr>
              <a:t>Ampliar las prioridades de deportación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○"/>
            </a:pPr>
            <a:r>
              <a:rPr lang="es-MX" sz="1800">
                <a:solidFill>
                  <a:srgbClr val="333333"/>
                </a:solidFill>
              </a:rPr>
              <a:t>“criminales”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333333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s-MX" sz="1800" b="1">
                <a:solidFill>
                  <a:srgbClr val="333333"/>
                </a:solidFill>
              </a:rPr>
              <a:t>Amenazando con retener los fondos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s-MX" sz="1800" b="1">
                <a:solidFill>
                  <a:srgbClr val="333333"/>
                </a:solidFill>
              </a:rPr>
              <a:t>federales para las jurisdicciones del Santuario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○"/>
            </a:pPr>
            <a:r>
              <a:rPr lang="es-MX" sz="1800">
                <a:solidFill>
                  <a:srgbClr val="333333"/>
                </a:solidFill>
              </a:rPr>
              <a:t>Ciudades Santuarios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solidFill>
                <a:srgbClr val="333333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●"/>
            </a:pPr>
            <a:r>
              <a:rPr lang="es-MX" sz="1800" b="1">
                <a:solidFill>
                  <a:srgbClr val="333333"/>
                </a:solidFill>
              </a:rPr>
              <a:t>Establecer Multas y Sanciones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rgbClr val="333333"/>
              </a:buClr>
              <a:buSzPct val="100000"/>
              <a:buChar char="○"/>
            </a:pPr>
            <a:r>
              <a:rPr lang="es-MX" sz="1800">
                <a:solidFill>
                  <a:srgbClr val="333333"/>
                </a:solidFill>
              </a:rPr>
              <a:t>Ocupa aprobación de otras agencias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5600" y="3003900"/>
            <a:ext cx="3473100" cy="3473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8610600" cy="64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s-MX" sz="3600" b="1">
                <a:solidFill>
                  <a:srgbClr val="333333"/>
                </a:solidFill>
                <a:latin typeface="Cantata One"/>
                <a:ea typeface="Cantata One"/>
                <a:cs typeface="Cantata One"/>
                <a:sym typeface="Cantata One"/>
              </a:rPr>
              <a:t>2. SEGURIDAD FRONTERIZA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131" name="Shape 131" descr="colectiva 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962650"/>
            <a:ext cx="706500" cy="6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612600" y="934950"/>
            <a:ext cx="8226600" cy="49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s-MX" sz="2400"/>
              <a:t>La construcción de una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2400"/>
              <a:t>muralla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s-MX" sz="2400"/>
              <a:t>Construcción de más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2400"/>
              <a:t>centros de detención en el sur,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2400"/>
              <a:t>aumentando el número de agentes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-MX" sz="2400"/>
              <a:t>de asilo y jueces de inmigración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s-MX" sz="2400"/>
              <a:t>Contratando a 5.000 oficiales de Border Patrol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79475" y="842625"/>
            <a:ext cx="3665100" cy="24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02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3600" b="1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¿Que va pasar con las </a:t>
            </a:r>
            <a:r>
              <a:rPr lang="es-MX" sz="36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Redadas?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04800" y="1173162"/>
            <a:ext cx="4495800" cy="5045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19087" marR="0" lvl="1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1800" b="1" u="sng">
              <a:latin typeface="Arial"/>
              <a:ea typeface="Arial"/>
              <a:cs typeface="Arial"/>
              <a:sym typeface="Arial"/>
            </a:endParaRPr>
          </a:p>
          <a:p>
            <a:pPr marL="319087" marR="0" lvl="1" indent="-15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MX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PEP</a:t>
            </a:r>
          </a:p>
          <a:p>
            <a:pPr marL="319087" marR="0" lvl="1" indent="1365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s-MX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Primer Prioridad- </a:t>
            </a:r>
            <a: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Personas que pueden ser riesgos a la seguridad nacional, seguridad de la frontera y seguridad </a:t>
            </a:r>
            <a:r>
              <a:rPr lang="es-MX" sz="1800">
                <a:latin typeface="Arial"/>
                <a:ea typeface="Arial"/>
                <a:cs typeface="Arial"/>
                <a:sym typeface="Arial"/>
              </a:rPr>
              <a:t>pública</a:t>
            </a:r>
            <a: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19087" marR="0" lvl="1" indent="1365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s-MX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Segunda Prioridad- </a:t>
            </a:r>
            <a: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Personas con convicciones significantes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19087" marR="0" lvl="1" indent="1365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s-MX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Tercer Prioridad- </a:t>
            </a:r>
            <a: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Otros violaciones de inmigración </a:t>
            </a:r>
            <a:r>
              <a:rPr lang="es-MX" sz="1800">
                <a:latin typeface="Arial"/>
                <a:ea typeface="Arial"/>
                <a:cs typeface="Arial"/>
                <a:sym typeface="Arial"/>
              </a:rPr>
              <a:t>como orden de deportacion o entrada a EEUU despues de Enero 2014</a:t>
            </a:r>
            <a: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862012" y="6227762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295400"/>
            <a:ext cx="4356099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6016625"/>
            <a:ext cx="708024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990600" y="624205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4294967295"/>
          </p:nvPr>
        </p:nvSpPr>
        <p:spPr>
          <a:xfrm>
            <a:off x="298450" y="712775"/>
            <a:ext cx="8332500" cy="538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5400" b="1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MX" sz="48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¡CONOZCA SUS </a:t>
            </a:r>
          </a:p>
          <a:p>
            <a:pPr marL="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MX" sz="48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DERECHOS Y </a:t>
            </a:r>
          </a:p>
          <a:p>
            <a:pPr marL="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es-MX" sz="48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HAGA SU PLAN¡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4800" b="1" i="0" u="none" strike="noStrike" cap="none">
              <a:solidFill>
                <a:schemeClr val="dk1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pic>
        <p:nvPicPr>
          <p:cNvPr id="150" name="Shape 150" descr="http://c3.ac-images.myspacecdn.com/images01/83/l_a92541b5a4f838a9a2a678395973a1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8550" y="1031100"/>
            <a:ext cx="3062400" cy="47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50" y="6049962"/>
            <a:ext cx="708024" cy="6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773112" y="3778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ntata One"/>
              <a:buNone/>
            </a:pPr>
            <a:r>
              <a:rPr lang="es-MX" sz="4000" b="1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Si califica por un ajuste migratorio ¡hágalo ya!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81000" y="1509712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s-MX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Visa U- </a:t>
            </a: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personas que han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sido </a:t>
            </a:r>
            <a:r>
              <a:rPr lang="es-MX" sz="2400">
                <a:latin typeface="Arial"/>
                <a:ea typeface="Arial"/>
                <a:cs typeface="Arial"/>
                <a:sym typeface="Arial"/>
              </a:rPr>
              <a:t>víctimas</a:t>
            </a: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un crimen en este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país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s-MX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DACA- </a:t>
            </a: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jóvenes que llegaron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estados unidos antes del 2010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DEBE APLICAR POR PRIMERA VEZ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●"/>
            </a:pPr>
            <a:r>
              <a:rPr lang="es-MX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Otro Tipo de Ajuste Migratorio-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s-MX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obtenga una consulta con un abogado licenciado y especialista con casos de inmigración si tiene una petición en espera o piensa que califica por otro tipo de ajuste</a:t>
            </a:r>
            <a:r>
              <a:rPr lang="es-MX" sz="2400">
                <a:latin typeface="Arial"/>
                <a:ea typeface="Arial"/>
                <a:cs typeface="Arial"/>
                <a:sym typeface="Arial"/>
              </a:rPr>
              <a:t> como peticion familiar o VAWA</a:t>
            </a:r>
          </a:p>
          <a:p>
            <a:pPr marL="273050" marR="0" lvl="0" indent="-273050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68362" y="626745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s-MX" sz="1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Colectiva Legal del Pueblo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1300" y="1403350"/>
            <a:ext cx="3616325" cy="271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colectiva 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275" y="6075362"/>
            <a:ext cx="708024" cy="64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2439</Words>
  <Application>Microsoft Macintosh PowerPoint</Application>
  <PresentationFormat>On-screen Show (4:3)</PresentationFormat>
  <Paragraphs>335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Impact</vt:lpstr>
      <vt:lpstr>Arial</vt:lpstr>
      <vt:lpstr>Source Sans Pro</vt:lpstr>
      <vt:lpstr>Calibri</vt:lpstr>
      <vt:lpstr>Noto Sans Symbols</vt:lpstr>
      <vt:lpstr>Arial Black</vt:lpstr>
      <vt:lpstr>Cantata One</vt:lpstr>
      <vt:lpstr>Libre Baskerville</vt:lpstr>
      <vt:lpstr>Equity</vt:lpstr>
      <vt:lpstr>1_Equity</vt:lpstr>
      <vt:lpstr>Conozca sus Derechos </vt:lpstr>
      <vt:lpstr>Resumen</vt:lpstr>
      <vt:lpstr>Últimas Noticias sobre Inmigración: ¿Que es una orden ejecutiva?  </vt:lpstr>
      <vt:lpstr>Últimas Noticias sobre Inmigración </vt:lpstr>
      <vt:lpstr>SEGURIDAD PÚBLICA EN EL INTERIOR DE LOS ESTADOS UNIDOS </vt:lpstr>
      <vt:lpstr>2. SEGURIDAD FRONTERIZA</vt:lpstr>
      <vt:lpstr>¿Que va pasar con las Redadas?</vt:lpstr>
      <vt:lpstr>PowerPoint Presentation</vt:lpstr>
      <vt:lpstr>Si califica por un ajuste migratorio ¡hágalo ya!</vt:lpstr>
      <vt:lpstr>Plan de Seguridad </vt:lpstr>
      <vt:lpstr>Plan de Seguridad </vt:lpstr>
      <vt:lpstr>Precauciones para su Familia/Amistades </vt:lpstr>
      <vt:lpstr>Precauciones para sus Hijos</vt:lpstr>
      <vt:lpstr>Precauciones para su propiedad y negocios  </vt:lpstr>
      <vt:lpstr>    Redadas </vt:lpstr>
      <vt:lpstr>¡NO ABRA LA PUERTA!</vt:lpstr>
      <vt:lpstr>PowerPoint Presentation</vt:lpstr>
      <vt:lpstr>PowerPoint Presentation</vt:lpstr>
      <vt:lpstr>PowerPoint Presentation</vt:lpstr>
      <vt:lpstr>Redadas en el Trabajo o Lugar Publico</vt:lpstr>
      <vt:lpstr>Detenido por la Policía </vt:lpstr>
      <vt:lpstr>SI ES DETENIDO DOCUMENTE TODO</vt:lpstr>
      <vt:lpstr>Cuando Vaya a la Cárcel o a la Corte…</vt:lpstr>
      <vt:lpstr>Sus Derechos Cuando es Detenido por la Policía o Inmigración </vt:lpstr>
      <vt:lpstr>Cuando es Detenido por Inmigración </vt:lpstr>
      <vt:lpstr>Buscando Ayuda Para un Detenido</vt:lpstr>
      <vt:lpstr>  Números Telefónicos y Sitios  de Internet Importantes:</vt:lpstr>
      <vt:lpstr>¡Informese y Involúcrese en la Conversación! 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Conozca sus Derechos</dc:title>
  <dc:creator>Colectiva</dc:creator>
  <cp:lastModifiedBy>Microsoft Office User</cp:lastModifiedBy>
  <cp:revision>2</cp:revision>
  <dcterms:modified xsi:type="dcterms:W3CDTF">2017-03-22T20:52:01Z</dcterms:modified>
</cp:coreProperties>
</file>